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1"/>
    <p:sldMasterId id="2147483728" r:id="rId2"/>
    <p:sldMasterId id="2147483729" r:id="rId3"/>
    <p:sldMasterId id="2147483730" r:id="rId4"/>
    <p:sldMasterId id="2147483731" r:id="rId5"/>
    <p:sldMasterId id="2147483732" r:id="rId6"/>
    <p:sldMasterId id="2147483733" r:id="rId7"/>
    <p:sldMasterId id="2147483734" r:id="rId8"/>
  </p:sldMasterIdLst>
  <p:notesMasterIdLst>
    <p:notesMasterId r:id="rId71"/>
  </p:notesMasterIdLst>
  <p:sldIdLst>
    <p:sldId id="256" r:id="rId9"/>
    <p:sldId id="318"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Helvetica Neue" panose="020B0604020202020204" charset="0"/>
      <p:regular r:id="rId76"/>
      <p:bold r:id="rId77"/>
      <p:italic r:id="rId78"/>
      <p:boldItalic r:id="rId79"/>
    </p:embeddedFont>
    <p:embeddedFont>
      <p:font typeface="Lato" panose="020F0502020204030203" pitchFamily="34" charset="0"/>
      <p:regular r:id="rId80"/>
      <p:bold r:id="rId81"/>
      <p:italic r:id="rId82"/>
      <p:boldItalic r:id="rId83"/>
    </p:embeddedFont>
    <p:embeddedFont>
      <p:font typeface="Quattrocento Sans" panose="020B060402020202020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3567" autoAdjust="0"/>
  </p:normalViewPr>
  <p:slideViewPr>
    <p:cSldViewPr snapToGrid="0">
      <p:cViewPr varScale="1">
        <p:scale>
          <a:sx n="141" d="100"/>
          <a:sy n="141" d="100"/>
        </p:scale>
        <p:origin x="70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font" Target="fonts/font11.fntdata"/><Relationship Id="rId90"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20be2074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20be2074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420be20740_2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420be20740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20be20740_2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420be20740_2_7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20be20740_2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420be20740_2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20be20740_2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420be20740_2_7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20be20740_2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420be20740_2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t>Inverted Tree???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20be20740_2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420be20740_2_8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2a94789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42a94789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2a947892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42a947892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2a947892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42a94789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2a947892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42a9478922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2bdc3c93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42bdc3c939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027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2a947892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42a947892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2a9478922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42a9478922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2a9478922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42a9478922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2a9478922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42a9478922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2a9478922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42a9478922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2a9478922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g42a9478922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42a9478922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42a9478922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2a947892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42a9478922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2a9478922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42a9478922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2a9478922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42a9478922_1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20be20740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420be20740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42a9478922_1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5" name="Google Shape;1295;g42a9478922_1_6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42a9478922_1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7" name="Google Shape;1327;g42a9478922_1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42a9478922_1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42a9478922_1_1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2a9478922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5" name="Google Shape;1345;g42a9478922_1_1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42a9478922_1_1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6" name="Google Shape;1356;g42a9478922_1_1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42a9478922_1_1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7" name="Google Shape;1377;g42a9478922_1_1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2a9478922_1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42a9478922_1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2a9478922_1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42a9478922_1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42a9478922_1_1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3" name="Google Shape;1403;g42a9478922_1_1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2a9478922_1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1" name="Google Shape;1411;g42a9478922_1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20be20740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420be20740_2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
        <p:nvSpPr>
          <p:cNvPr id="463" name="Google Shape;463;g420be20740_2_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42a9478922_1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g42a9478922_1_1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2a9478922_1_1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g42a9478922_1_1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42a9478922_1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3" name="Google Shape;1433;g42a9478922_1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24066600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3" name="Google Shape;1443;g424066600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424066600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424066600e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42a9478922_1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g42a9478922_1_1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42a9478922_1_1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g42a9478922_1_1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42a9478922_1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8" name="Google Shape;1508;g42a9478922_1_1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42a9478922_1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8" name="Google Shape;1518;g42a9478922_1_1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2a9478922_1_1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6" name="Google Shape;1526;g42a9478922_1_1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20be20740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420be20740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chemeClr val="dk1"/>
                </a:solidFill>
                <a:latin typeface="Arial"/>
                <a:ea typeface="Arial"/>
                <a:cs typeface="Arial"/>
                <a:sym typeface="Arial"/>
              </a:rPr>
              <a:t>We feel like we are well aligned with Microsoft Investments.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42a9478922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0" name="Google Shape;1540;g42a9478922_1_1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42a9478922_1_1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8" name="Google Shape;1558;g42a9478922_1_1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42a9478922_1_1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7" name="Google Shape;1577;g42a9478922_1_1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42a9478922_1_1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g42a9478922_1_1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42a9478922_1_1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2" name="Google Shape;1622;g42a9478922_1_1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2a9478922_1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42a9478922_1_1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42a9478922_1_1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3" name="Google Shape;1653;g42a9478922_1_1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424066600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424066600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2a9478922_1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2a9478922_1_1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2a9478922_1_1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5" name="Google Shape;1675;g42a9478922_1_1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20be20740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420be20740_2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 sz="1100" b="0" i="0" u="none" strike="noStrike" cap="none">
                <a:solidFill>
                  <a:schemeClr val="dk1"/>
                </a:solidFill>
                <a:latin typeface="Arial"/>
                <a:ea typeface="Arial"/>
                <a:cs typeface="Arial"/>
                <a:sym typeface="Arial"/>
              </a:rPr>
              <a:t>We feel like we are well aligned with Microsoft Investments.  </a:t>
            </a:r>
            <a:endParaRPr sz="1100" b="0" i="0" u="none" strike="noStrike" cap="none">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data practice is not about assigning a person to a project, its about leveraging a team and its knowledge to advise on their data strategy, build the new back end, the visualize the sotries and the insights and ultimately get them to the predictive state.  </a:t>
            </a:r>
            <a:endParaRPr>
              <a:solidFill>
                <a:schemeClr val="dk1"/>
              </a:solidFill>
            </a:endParaRPr>
          </a:p>
          <a:p>
            <a:pPr marL="0" marR="0" lvl="0" indent="0" algn="l" rtl="0">
              <a:lnSpc>
                <a:spcPct val="100000"/>
              </a:lnSpc>
              <a:spcBef>
                <a:spcPts val="0"/>
              </a:spcBef>
              <a:spcAft>
                <a:spcPts val="0"/>
              </a:spcAft>
              <a:buClr>
                <a:schemeClr val="dk1"/>
              </a:buClr>
              <a:buSzPts val="275"/>
              <a:buFont typeface="Arial"/>
              <a:buNone/>
            </a:pP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42a9478922_1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6" name="Google Shape;1686;g42a9478922_1_1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20be20740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g420be20740_2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420be20740_2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5" name="Google Shape;1725;g420be20740_2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2bdc3c93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42bdc3c939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20be20740_2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420be20740_2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20be20740_2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420be20740_2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56"/>
        <p:cNvGrpSpPr/>
        <p:nvPr/>
      </p:nvGrpSpPr>
      <p:grpSpPr>
        <a:xfrm>
          <a:off x="0" y="0"/>
          <a:ext cx="0" cy="0"/>
          <a:chOff x="0" y="0"/>
          <a:chExt cx="0" cy="0"/>
        </a:xfrm>
      </p:grpSpPr>
      <p:sp>
        <p:nvSpPr>
          <p:cNvPr id="57" name="Google Shape;57;p14"/>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8" name="Google Shape;58;p14" descr="Lixar-logo.png"/>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59" name="Google Shape;59;p14"/>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lvl="1"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lvl="2"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lvl="3"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lvl="4"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lvl="5"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lvl="6"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lvl="7"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lvl="8"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a:endParaRPr/>
          </a:p>
        </p:txBody>
      </p:sp>
      <p:sp>
        <p:nvSpPr>
          <p:cNvPr id="60" name="Google Shape;60;p14"/>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5"/>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63" name="Google Shape;63;p15"/>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4" name="Google Shape;64;p15"/>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65" name="Google Shape;65;p15"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66"/>
        <p:cNvGrpSpPr/>
        <p:nvPr/>
      </p:nvGrpSpPr>
      <p:grpSpPr>
        <a:xfrm>
          <a:off x="0" y="0"/>
          <a:ext cx="0" cy="0"/>
          <a:chOff x="0" y="0"/>
          <a:chExt cx="0" cy="0"/>
        </a:xfrm>
      </p:grpSpPr>
      <p:sp>
        <p:nvSpPr>
          <p:cNvPr id="67" name="Google Shape;67;p16"/>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68" name="Google Shape;68;p16"/>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9" name="Google Shape;69;p16"/>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70" name="Google Shape;70;p16"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1" name="Google Shape;71;p16"/>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72"/>
        <p:cNvGrpSpPr/>
        <p:nvPr/>
      </p:nvGrpSpPr>
      <p:grpSpPr>
        <a:xfrm>
          <a:off x="0" y="0"/>
          <a:ext cx="0" cy="0"/>
          <a:chOff x="0" y="0"/>
          <a:chExt cx="0" cy="0"/>
        </a:xfrm>
      </p:grpSpPr>
      <p:sp>
        <p:nvSpPr>
          <p:cNvPr id="73" name="Google Shape;73;p1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74" name="Google Shape;74;p1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5" name="Google Shape;75;p1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76" name="Google Shape;76;p17"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7" name="Google Shape;77;p17"/>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78"/>
        <p:cNvGrpSpPr/>
        <p:nvPr/>
      </p:nvGrpSpPr>
      <p:grpSpPr>
        <a:xfrm>
          <a:off x="0" y="0"/>
          <a:ext cx="0" cy="0"/>
          <a:chOff x="0" y="0"/>
          <a:chExt cx="0" cy="0"/>
        </a:xfrm>
      </p:grpSpPr>
      <p:sp>
        <p:nvSpPr>
          <p:cNvPr id="79" name="Google Shape;79;p18"/>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19"/>
          <p:cNvSpPr txBox="1">
            <a:spLocks noGrp="1"/>
          </p:cNvSpPr>
          <p:nvPr>
            <p:ph type="sldNum" idx="12"/>
          </p:nvPr>
        </p:nvSpPr>
        <p:spPr>
          <a:xfrm>
            <a:off x="8523541" y="4695623"/>
            <a:ext cx="548700" cy="3936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 name="Google Shape;83;p19" descr="Lixar-logo.png"/>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2" name="Google Shape;92;p21"/>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93" name="Google Shape;93;p21"/>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1"/>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22"/>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97" name="Google Shape;97;p22"/>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8" name="Google Shape;98;p2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99"/>
        <p:cNvGrpSpPr/>
        <p:nvPr/>
      </p:nvGrpSpPr>
      <p:grpSpPr>
        <a:xfrm>
          <a:off x="0" y="0"/>
          <a:ext cx="0" cy="0"/>
          <a:chOff x="0" y="0"/>
          <a:chExt cx="0" cy="0"/>
        </a:xfrm>
      </p:grpSpPr>
      <p:pic>
        <p:nvPicPr>
          <p:cNvPr id="100" name="Google Shape;100;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1" name="Google Shape;101;p23"/>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02" name="Google Shape;102;p23"/>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03" name="Google Shape;103;p23"/>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104" name="Google Shape;104;p23"/>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105"/>
        <p:cNvGrpSpPr/>
        <p:nvPr/>
      </p:nvGrpSpPr>
      <p:grpSpPr>
        <a:xfrm>
          <a:off x="0" y="0"/>
          <a:ext cx="0" cy="0"/>
          <a:chOff x="0" y="0"/>
          <a:chExt cx="0" cy="0"/>
        </a:xfrm>
      </p:grpSpPr>
      <p:pic>
        <p:nvPicPr>
          <p:cNvPr id="106" name="Google Shape;106;p24"/>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107" name="Google Shape;107;p24"/>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4"/>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09" name="Google Shape;109;p24"/>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10" name="Google Shape;110;p24"/>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111" name="Google Shape;111;p24"/>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112"/>
        <p:cNvGrpSpPr/>
        <p:nvPr/>
      </p:nvGrpSpPr>
      <p:grpSpPr>
        <a:xfrm>
          <a:off x="0" y="0"/>
          <a:ext cx="0" cy="0"/>
          <a:chOff x="0" y="0"/>
          <a:chExt cx="0" cy="0"/>
        </a:xfrm>
      </p:grpSpPr>
      <p:sp>
        <p:nvSpPr>
          <p:cNvPr id="113" name="Google Shape;113;p25"/>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4" name="Google Shape;114;p25"/>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16" name="Google Shape;116;p25"/>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117" name="Google Shape;117;p25"/>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118"/>
        <p:cNvGrpSpPr/>
        <p:nvPr/>
      </p:nvGrpSpPr>
      <p:grpSpPr>
        <a:xfrm>
          <a:off x="0" y="0"/>
          <a:ext cx="0" cy="0"/>
          <a:chOff x="0" y="0"/>
          <a:chExt cx="0" cy="0"/>
        </a:xfrm>
      </p:grpSpPr>
      <p:sp>
        <p:nvSpPr>
          <p:cNvPr id="119" name="Google Shape;119;p26"/>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20" name="Google Shape;120;p26"/>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121" name="Google Shape;121;p26"/>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122" name="Google Shape;122;p26"/>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123" name="Google Shape;123;p26"/>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124" name="Google Shape;124;p26"/>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6"/>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26"/>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127"/>
        <p:cNvGrpSpPr/>
        <p:nvPr/>
      </p:nvGrpSpPr>
      <p:grpSpPr>
        <a:xfrm>
          <a:off x="0" y="0"/>
          <a:ext cx="0" cy="0"/>
          <a:chOff x="0" y="0"/>
          <a:chExt cx="0" cy="0"/>
        </a:xfrm>
      </p:grpSpPr>
      <p:sp>
        <p:nvSpPr>
          <p:cNvPr id="128" name="Google Shape;128;p2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29" name="Google Shape;129;p2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p2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131" name="Google Shape;131;p27"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132" name="Google Shape;132;p27"/>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133"/>
        <p:cNvGrpSpPr/>
        <p:nvPr/>
      </p:nvGrpSpPr>
      <p:grpSpPr>
        <a:xfrm>
          <a:off x="0" y="0"/>
          <a:ext cx="0" cy="0"/>
          <a:chOff x="0" y="0"/>
          <a:chExt cx="0" cy="0"/>
        </a:xfrm>
      </p:grpSpPr>
      <p:sp>
        <p:nvSpPr>
          <p:cNvPr id="134" name="Google Shape;134;p28"/>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35" name="Google Shape;135;p28"/>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 name="Google Shape;136;p28"/>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137" name="Google Shape;137;p28"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138" name="Google Shape;138;p28"/>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139"/>
        <p:cNvGrpSpPr/>
        <p:nvPr/>
      </p:nvGrpSpPr>
      <p:grpSpPr>
        <a:xfrm>
          <a:off x="0" y="0"/>
          <a:ext cx="0" cy="0"/>
          <a:chOff x="0" y="0"/>
          <a:chExt cx="0" cy="0"/>
        </a:xfrm>
      </p:grpSpPr>
      <p:sp>
        <p:nvSpPr>
          <p:cNvPr id="140" name="Google Shape;140;p2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143"/>
        <p:cNvGrpSpPr/>
        <p:nvPr/>
      </p:nvGrpSpPr>
      <p:grpSpPr>
        <a:xfrm>
          <a:off x="0" y="0"/>
          <a:ext cx="0" cy="0"/>
          <a:chOff x="0" y="0"/>
          <a:chExt cx="0" cy="0"/>
        </a:xfrm>
      </p:grpSpPr>
      <p:sp>
        <p:nvSpPr>
          <p:cNvPr id="144" name="Google Shape;144;p31"/>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146" name="Google Shape;146;p3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7" name="Google Shape;147;p31"/>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32"/>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32"/>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1" name="Google Shape;151;p32"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on the Right - Image on the Left 2">
  <p:cSld name="Text on the Right - Image on the Left 2">
    <p:spTree>
      <p:nvGrpSpPr>
        <p:cNvPr id="1" name="Shape 158"/>
        <p:cNvGrpSpPr/>
        <p:nvPr/>
      </p:nvGrpSpPr>
      <p:grpSpPr>
        <a:xfrm>
          <a:off x="0" y="0"/>
          <a:ext cx="0" cy="0"/>
          <a:chOff x="0" y="0"/>
          <a:chExt cx="0" cy="0"/>
        </a:xfrm>
      </p:grpSpPr>
      <p:sp>
        <p:nvSpPr>
          <p:cNvPr id="159" name="Google Shape;159;p34"/>
          <p:cNvSpPr txBox="1">
            <a:spLocks noGrp="1"/>
          </p:cNvSpPr>
          <p:nvPr>
            <p:ph type="title"/>
          </p:nvPr>
        </p:nvSpPr>
        <p:spPr>
          <a:xfrm>
            <a:off x="195675" y="0"/>
            <a:ext cx="8229600" cy="478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800"/>
              <a:buFont typeface="Lato"/>
              <a:buNone/>
              <a:defRPr sz="18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9pPr>
          </a:lstStyle>
          <a:p>
            <a:endParaRPr/>
          </a:p>
        </p:txBody>
      </p:sp>
      <p:pic>
        <p:nvPicPr>
          <p:cNvPr id="160" name="Google Shape;160;p34"/>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161" name="Google Shape;161;p34"/>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4"/>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35"/>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65" name="Google Shape;165;p35"/>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6" name="Google Shape;166;p35"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9" name="Google Shape;169;p36"/>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170" name="Google Shape;170;p36"/>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6"/>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172"/>
        <p:cNvGrpSpPr/>
        <p:nvPr/>
      </p:nvGrpSpPr>
      <p:grpSpPr>
        <a:xfrm>
          <a:off x="0" y="0"/>
          <a:ext cx="0" cy="0"/>
          <a:chOff x="0" y="0"/>
          <a:chExt cx="0" cy="0"/>
        </a:xfrm>
      </p:grpSpPr>
      <p:pic>
        <p:nvPicPr>
          <p:cNvPr id="173" name="Google Shape;173;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4" name="Google Shape;174;p37"/>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75" name="Google Shape;175;p37"/>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76" name="Google Shape;176;p37"/>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177" name="Google Shape;177;p37"/>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178"/>
        <p:cNvGrpSpPr/>
        <p:nvPr/>
      </p:nvGrpSpPr>
      <p:grpSpPr>
        <a:xfrm>
          <a:off x="0" y="0"/>
          <a:ext cx="0" cy="0"/>
          <a:chOff x="0" y="0"/>
          <a:chExt cx="0" cy="0"/>
        </a:xfrm>
      </p:grpSpPr>
      <p:pic>
        <p:nvPicPr>
          <p:cNvPr id="179" name="Google Shape;179;p38"/>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180" name="Google Shape;180;p38"/>
          <p:cNvSpPr/>
          <p:nvPr/>
        </p:nvSpPr>
        <p:spPr>
          <a:xfrm>
            <a:off x="-75" y="0"/>
            <a:ext cx="9144000" cy="5143500"/>
          </a:xfrm>
          <a:prstGeom prst="rect">
            <a:avLst/>
          </a:prstGeom>
          <a:solidFill>
            <a:srgbClr val="000000">
              <a:alpha val="5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8"/>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82" name="Google Shape;182;p38"/>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83" name="Google Shape;183;p38"/>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184" name="Google Shape;184;p38"/>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185"/>
        <p:cNvGrpSpPr/>
        <p:nvPr/>
      </p:nvGrpSpPr>
      <p:grpSpPr>
        <a:xfrm>
          <a:off x="0" y="0"/>
          <a:ext cx="0" cy="0"/>
          <a:chOff x="0" y="0"/>
          <a:chExt cx="0" cy="0"/>
        </a:xfrm>
      </p:grpSpPr>
      <p:sp>
        <p:nvSpPr>
          <p:cNvPr id="186" name="Google Shape;186;p39"/>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39"/>
          <p:cNvSpPr/>
          <p:nvPr/>
        </p:nvSpPr>
        <p:spPr>
          <a:xfrm>
            <a:off x="-75" y="2095375"/>
            <a:ext cx="9144000" cy="1719000"/>
          </a:xfrm>
          <a:prstGeom prst="rect">
            <a:avLst/>
          </a:prstGeom>
          <a:solidFill>
            <a:srgbClr val="FFFFFF">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9"/>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89" name="Google Shape;189;p39"/>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190" name="Google Shape;190;p39"/>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191"/>
        <p:cNvGrpSpPr/>
        <p:nvPr/>
      </p:nvGrpSpPr>
      <p:grpSpPr>
        <a:xfrm>
          <a:off x="0" y="0"/>
          <a:ext cx="0" cy="0"/>
          <a:chOff x="0" y="0"/>
          <a:chExt cx="0" cy="0"/>
        </a:xfrm>
      </p:grpSpPr>
      <p:sp>
        <p:nvSpPr>
          <p:cNvPr id="192" name="Google Shape;192;p40"/>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93" name="Google Shape;193;p40"/>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194" name="Google Shape;194;p40"/>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195" name="Google Shape;195;p40"/>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196" name="Google Shape;196;p40"/>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197" name="Google Shape;197;p40"/>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0"/>
          <p:cNvSpPr/>
          <p:nvPr/>
        </p:nvSpPr>
        <p:spPr>
          <a:xfrm>
            <a:off x="-75" y="1754450"/>
            <a:ext cx="9144000" cy="1719000"/>
          </a:xfrm>
          <a:prstGeom prst="rect">
            <a:avLst/>
          </a:prstGeom>
          <a:solidFill>
            <a:srgbClr val="FFFFFF">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0"/>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200"/>
        <p:cNvGrpSpPr/>
        <p:nvPr/>
      </p:nvGrpSpPr>
      <p:grpSpPr>
        <a:xfrm>
          <a:off x="0" y="0"/>
          <a:ext cx="0" cy="0"/>
          <a:chOff x="0" y="0"/>
          <a:chExt cx="0" cy="0"/>
        </a:xfrm>
      </p:grpSpPr>
      <p:sp>
        <p:nvSpPr>
          <p:cNvPr id="201" name="Google Shape;201;p41"/>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02" name="Google Shape;202;p41"/>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p41"/>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04" name="Google Shape;204;p4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05" name="Google Shape;205;p41"/>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206"/>
        <p:cNvGrpSpPr/>
        <p:nvPr/>
      </p:nvGrpSpPr>
      <p:grpSpPr>
        <a:xfrm>
          <a:off x="0" y="0"/>
          <a:ext cx="0" cy="0"/>
          <a:chOff x="0" y="0"/>
          <a:chExt cx="0" cy="0"/>
        </a:xfrm>
      </p:grpSpPr>
      <p:sp>
        <p:nvSpPr>
          <p:cNvPr id="207" name="Google Shape;207;p4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08" name="Google Shape;208;p4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9" name="Google Shape;209;p4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10" name="Google Shape;210;p4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11" name="Google Shape;211;p42"/>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212"/>
        <p:cNvGrpSpPr/>
        <p:nvPr/>
      </p:nvGrpSpPr>
      <p:grpSpPr>
        <a:xfrm>
          <a:off x="0" y="0"/>
          <a:ext cx="0" cy="0"/>
          <a:chOff x="0" y="0"/>
          <a:chExt cx="0" cy="0"/>
        </a:xfrm>
      </p:grpSpPr>
      <p:sp>
        <p:nvSpPr>
          <p:cNvPr id="213" name="Google Shape;213;p43"/>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214"/>
        <p:cNvGrpSpPr/>
        <p:nvPr/>
      </p:nvGrpSpPr>
      <p:grpSpPr>
        <a:xfrm>
          <a:off x="0" y="0"/>
          <a:ext cx="0" cy="0"/>
          <a:chOff x="0" y="0"/>
          <a:chExt cx="0" cy="0"/>
        </a:xfrm>
      </p:grpSpPr>
      <p:pic>
        <p:nvPicPr>
          <p:cNvPr id="215" name="Google Shape;215;p44"/>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216"/>
        <p:cNvGrpSpPr/>
        <p:nvPr/>
      </p:nvGrpSpPr>
      <p:grpSpPr>
        <a:xfrm>
          <a:off x="0" y="0"/>
          <a:ext cx="0" cy="0"/>
          <a:chOff x="0" y="0"/>
          <a:chExt cx="0" cy="0"/>
        </a:xfrm>
      </p:grpSpPr>
      <p:sp>
        <p:nvSpPr>
          <p:cNvPr id="217" name="Google Shape;217;p45"/>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218" name="Google Shape;218;p45"/>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219" name="Google Shape;219;p4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20" name="Google Shape;220;p45"/>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1"/>
        <p:cNvGrpSpPr/>
        <p:nvPr/>
      </p:nvGrpSpPr>
      <p:grpSpPr>
        <a:xfrm>
          <a:off x="0" y="0"/>
          <a:ext cx="0" cy="0"/>
          <a:chOff x="0" y="0"/>
          <a:chExt cx="0" cy="0"/>
        </a:xfrm>
      </p:grpSpPr>
      <p:sp>
        <p:nvSpPr>
          <p:cNvPr id="222" name="Google Shape;222;p46"/>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46"/>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24" name="Google Shape;224;p46"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1 1 1">
  <p:cSld name="Custom Layout 1 1 1">
    <p:spTree>
      <p:nvGrpSpPr>
        <p:cNvPr id="1" name="Shape 231"/>
        <p:cNvGrpSpPr/>
        <p:nvPr/>
      </p:nvGrpSpPr>
      <p:grpSpPr>
        <a:xfrm>
          <a:off x="0" y="0"/>
          <a:ext cx="0" cy="0"/>
          <a:chOff x="0" y="0"/>
          <a:chExt cx="0" cy="0"/>
        </a:xfrm>
      </p:grpSpPr>
      <p:sp>
        <p:nvSpPr>
          <p:cNvPr id="232" name="Google Shape;232;p4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33" name="Google Shape;233;p48"/>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234" name="Google Shape;234;p48"/>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8"/>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6"/>
        <p:cNvGrpSpPr/>
        <p:nvPr/>
      </p:nvGrpSpPr>
      <p:grpSpPr>
        <a:xfrm>
          <a:off x="0" y="0"/>
          <a:ext cx="0" cy="0"/>
          <a:chOff x="0" y="0"/>
          <a:chExt cx="0" cy="0"/>
        </a:xfrm>
      </p:grpSpPr>
      <p:sp>
        <p:nvSpPr>
          <p:cNvPr id="237" name="Google Shape;237;p49"/>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38" name="Google Shape;238;p49"/>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Google Shape;239;p49"/>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40" name="Google Shape;240;p49"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241"/>
        <p:cNvGrpSpPr/>
        <p:nvPr/>
      </p:nvGrpSpPr>
      <p:grpSpPr>
        <a:xfrm>
          <a:off x="0" y="0"/>
          <a:ext cx="0" cy="0"/>
          <a:chOff x="0" y="0"/>
          <a:chExt cx="0" cy="0"/>
        </a:xfrm>
      </p:grpSpPr>
      <p:sp>
        <p:nvSpPr>
          <p:cNvPr id="242" name="Google Shape;242;p50"/>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243"/>
        <p:cNvGrpSpPr/>
        <p:nvPr/>
      </p:nvGrpSpPr>
      <p:grpSpPr>
        <a:xfrm>
          <a:off x="0" y="0"/>
          <a:ext cx="0" cy="0"/>
          <a:chOff x="0" y="0"/>
          <a:chExt cx="0" cy="0"/>
        </a:xfrm>
      </p:grpSpPr>
      <p:sp>
        <p:nvSpPr>
          <p:cNvPr id="244" name="Google Shape;244;p51"/>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5" name="Google Shape;245;p51" descr="Lixar-logo.png"/>
          <p:cNvPicPr preferRelativeResize="0"/>
          <p:nvPr/>
        </p:nvPicPr>
        <p:blipFill rotWithShape="1">
          <a:blip r:embed="rId2">
            <a:alphaModFix/>
          </a:blip>
          <a:srcRect/>
          <a:stretch/>
        </p:blipFill>
        <p:spPr>
          <a:xfrm>
            <a:off x="3485275" y="1531850"/>
            <a:ext cx="2039550" cy="1483299"/>
          </a:xfrm>
          <a:prstGeom prst="rect">
            <a:avLst/>
          </a:prstGeom>
          <a:noFill/>
          <a:ln>
            <a:noFill/>
          </a:ln>
        </p:spPr>
      </p:pic>
      <p:sp>
        <p:nvSpPr>
          <p:cNvPr id="246" name="Google Shape;246;p51"/>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47" name="Google Shape;247;p51"/>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R="0" lvl="0" algn="ctr" rtl="0">
              <a:lnSpc>
                <a:spcPct val="100000"/>
              </a:lnSpc>
              <a:spcBef>
                <a:spcPts val="64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248"/>
        <p:cNvGrpSpPr/>
        <p:nvPr/>
      </p:nvGrpSpPr>
      <p:grpSpPr>
        <a:xfrm>
          <a:off x="0" y="0"/>
          <a:ext cx="0" cy="0"/>
          <a:chOff x="0" y="0"/>
          <a:chExt cx="0" cy="0"/>
        </a:xfrm>
      </p:grpSpPr>
      <p:sp>
        <p:nvSpPr>
          <p:cNvPr id="249" name="Google Shape;249;p5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50" name="Google Shape;250;p5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1" name="Google Shape;251;p5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52" name="Google Shape;252;p5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53" name="Google Shape;253;p52"/>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254"/>
        <p:cNvGrpSpPr/>
        <p:nvPr/>
      </p:nvGrpSpPr>
      <p:grpSpPr>
        <a:xfrm>
          <a:off x="0" y="0"/>
          <a:ext cx="0" cy="0"/>
          <a:chOff x="0" y="0"/>
          <a:chExt cx="0" cy="0"/>
        </a:xfrm>
      </p:grpSpPr>
      <p:sp>
        <p:nvSpPr>
          <p:cNvPr id="255" name="Google Shape;255;p5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56" name="Google Shape;256;p5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7" name="Google Shape;257;p5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58" name="Google Shape;258;p53"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59" name="Google Shape;259;p53"/>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54"/>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54"/>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63" name="Google Shape;263;p54"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270"/>
        <p:cNvGrpSpPr/>
        <p:nvPr/>
      </p:nvGrpSpPr>
      <p:grpSpPr>
        <a:xfrm>
          <a:off x="0" y="0"/>
          <a:ext cx="0" cy="0"/>
          <a:chOff x="0" y="0"/>
          <a:chExt cx="0" cy="0"/>
        </a:xfrm>
      </p:grpSpPr>
      <p:sp>
        <p:nvSpPr>
          <p:cNvPr id="271" name="Google Shape;271;p5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72" name="Google Shape;272;p56"/>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273" name="Google Shape;273;p56"/>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6"/>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275"/>
        <p:cNvGrpSpPr/>
        <p:nvPr/>
      </p:nvGrpSpPr>
      <p:grpSpPr>
        <a:xfrm>
          <a:off x="0" y="0"/>
          <a:ext cx="0" cy="0"/>
          <a:chOff x="0" y="0"/>
          <a:chExt cx="0" cy="0"/>
        </a:xfrm>
      </p:grpSpPr>
      <p:pic>
        <p:nvPicPr>
          <p:cNvPr id="276" name="Google Shape;276;p5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7" name="Google Shape;277;p57"/>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278" name="Google Shape;278;p57"/>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279" name="Google Shape;279;p57"/>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280" name="Google Shape;280;p57"/>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281"/>
        <p:cNvGrpSpPr/>
        <p:nvPr/>
      </p:nvGrpSpPr>
      <p:grpSpPr>
        <a:xfrm>
          <a:off x="0" y="0"/>
          <a:ext cx="0" cy="0"/>
          <a:chOff x="0" y="0"/>
          <a:chExt cx="0" cy="0"/>
        </a:xfrm>
      </p:grpSpPr>
      <p:pic>
        <p:nvPicPr>
          <p:cNvPr id="282" name="Google Shape;282;p58"/>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283" name="Google Shape;283;p58"/>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8"/>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285" name="Google Shape;285;p58"/>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286" name="Google Shape;286;p58"/>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287" name="Google Shape;287;p58"/>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288"/>
        <p:cNvGrpSpPr/>
        <p:nvPr/>
      </p:nvGrpSpPr>
      <p:grpSpPr>
        <a:xfrm>
          <a:off x="0" y="0"/>
          <a:ext cx="0" cy="0"/>
          <a:chOff x="0" y="0"/>
          <a:chExt cx="0" cy="0"/>
        </a:xfrm>
      </p:grpSpPr>
      <p:sp>
        <p:nvSpPr>
          <p:cNvPr id="289" name="Google Shape;289;p59"/>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59"/>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9"/>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92" name="Google Shape;292;p59"/>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293" name="Google Shape;293;p59"/>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294"/>
        <p:cNvGrpSpPr/>
        <p:nvPr/>
      </p:nvGrpSpPr>
      <p:grpSpPr>
        <a:xfrm>
          <a:off x="0" y="0"/>
          <a:ext cx="0" cy="0"/>
          <a:chOff x="0" y="0"/>
          <a:chExt cx="0" cy="0"/>
        </a:xfrm>
      </p:grpSpPr>
      <p:sp>
        <p:nvSpPr>
          <p:cNvPr id="295" name="Google Shape;295;p60"/>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96" name="Google Shape;296;p60"/>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297" name="Google Shape;297;p60"/>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298" name="Google Shape;298;p60"/>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299" name="Google Shape;299;p60"/>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300" name="Google Shape;300;p60"/>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0"/>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2" name="Google Shape;302;p60"/>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3"/>
        <p:cNvGrpSpPr/>
        <p:nvPr/>
      </p:nvGrpSpPr>
      <p:grpSpPr>
        <a:xfrm>
          <a:off x="0" y="0"/>
          <a:ext cx="0" cy="0"/>
          <a:chOff x="0" y="0"/>
          <a:chExt cx="0" cy="0"/>
        </a:xfrm>
      </p:grpSpPr>
      <p:sp>
        <p:nvSpPr>
          <p:cNvPr id="304" name="Google Shape;304;p61"/>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05" name="Google Shape;305;p61"/>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06" name="Google Shape;306;p6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307"/>
        <p:cNvGrpSpPr/>
        <p:nvPr/>
      </p:nvGrpSpPr>
      <p:grpSpPr>
        <a:xfrm>
          <a:off x="0" y="0"/>
          <a:ext cx="0" cy="0"/>
          <a:chOff x="0" y="0"/>
          <a:chExt cx="0" cy="0"/>
        </a:xfrm>
      </p:grpSpPr>
      <p:sp>
        <p:nvSpPr>
          <p:cNvPr id="308" name="Google Shape;308;p6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09" name="Google Shape;309;p6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0" name="Google Shape;310;p6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11" name="Google Shape;311;p6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12" name="Google Shape;312;p62"/>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313"/>
        <p:cNvGrpSpPr/>
        <p:nvPr/>
      </p:nvGrpSpPr>
      <p:grpSpPr>
        <a:xfrm>
          <a:off x="0" y="0"/>
          <a:ext cx="0" cy="0"/>
          <a:chOff x="0" y="0"/>
          <a:chExt cx="0" cy="0"/>
        </a:xfrm>
      </p:grpSpPr>
      <p:sp>
        <p:nvSpPr>
          <p:cNvPr id="314" name="Google Shape;314;p6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15" name="Google Shape;315;p6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6" name="Google Shape;316;p6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17" name="Google Shape;317;p63"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18" name="Google Shape;318;p63"/>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319"/>
        <p:cNvGrpSpPr/>
        <p:nvPr/>
      </p:nvGrpSpPr>
      <p:grpSpPr>
        <a:xfrm>
          <a:off x="0" y="0"/>
          <a:ext cx="0" cy="0"/>
          <a:chOff x="0" y="0"/>
          <a:chExt cx="0" cy="0"/>
        </a:xfrm>
      </p:grpSpPr>
      <p:sp>
        <p:nvSpPr>
          <p:cNvPr id="320" name="Google Shape;320;p64"/>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321"/>
        <p:cNvGrpSpPr/>
        <p:nvPr/>
      </p:nvGrpSpPr>
      <p:grpSpPr>
        <a:xfrm>
          <a:off x="0" y="0"/>
          <a:ext cx="0" cy="0"/>
          <a:chOff x="0" y="0"/>
          <a:chExt cx="0" cy="0"/>
        </a:xfrm>
      </p:grpSpPr>
      <p:pic>
        <p:nvPicPr>
          <p:cNvPr id="322" name="Google Shape;322;p65"/>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323"/>
        <p:cNvGrpSpPr/>
        <p:nvPr/>
      </p:nvGrpSpPr>
      <p:grpSpPr>
        <a:xfrm>
          <a:off x="0" y="0"/>
          <a:ext cx="0" cy="0"/>
          <a:chOff x="0" y="0"/>
          <a:chExt cx="0" cy="0"/>
        </a:xfrm>
      </p:grpSpPr>
      <p:sp>
        <p:nvSpPr>
          <p:cNvPr id="324" name="Google Shape;324;p66"/>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325" name="Google Shape;325;p66"/>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326" name="Google Shape;326;p6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27" name="Google Shape;327;p66"/>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8"/>
        <p:cNvGrpSpPr/>
        <p:nvPr/>
      </p:nvGrpSpPr>
      <p:grpSpPr>
        <a:xfrm>
          <a:off x="0" y="0"/>
          <a:ext cx="0" cy="0"/>
          <a:chOff x="0" y="0"/>
          <a:chExt cx="0" cy="0"/>
        </a:xfrm>
      </p:grpSpPr>
      <p:sp>
        <p:nvSpPr>
          <p:cNvPr id="329" name="Google Shape;329;p67"/>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67"/>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1" name="Google Shape;331;p67"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8"/>
        <p:cNvGrpSpPr/>
        <p:nvPr/>
      </p:nvGrpSpPr>
      <p:grpSpPr>
        <a:xfrm>
          <a:off x="0" y="0"/>
          <a:ext cx="0" cy="0"/>
          <a:chOff x="0" y="0"/>
          <a:chExt cx="0" cy="0"/>
        </a:xfrm>
      </p:grpSpPr>
      <p:sp>
        <p:nvSpPr>
          <p:cNvPr id="339" name="Google Shape;339;p69"/>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6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41" name="Google Shape;341;p69"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342"/>
        <p:cNvGrpSpPr/>
        <p:nvPr/>
      </p:nvGrpSpPr>
      <p:grpSpPr>
        <a:xfrm>
          <a:off x="0" y="0"/>
          <a:ext cx="0" cy="0"/>
          <a:chOff x="0" y="0"/>
          <a:chExt cx="0" cy="0"/>
        </a:xfrm>
      </p:grpSpPr>
      <p:sp>
        <p:nvSpPr>
          <p:cNvPr id="343" name="Google Shape;343;p7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44" name="Google Shape;344;p70"/>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345" name="Google Shape;345;p70"/>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0"/>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71"/>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49" name="Google Shape;349;p71"/>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50" name="Google Shape;350;p7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351"/>
        <p:cNvGrpSpPr/>
        <p:nvPr/>
      </p:nvGrpSpPr>
      <p:grpSpPr>
        <a:xfrm>
          <a:off x="0" y="0"/>
          <a:ext cx="0" cy="0"/>
          <a:chOff x="0" y="0"/>
          <a:chExt cx="0" cy="0"/>
        </a:xfrm>
      </p:grpSpPr>
      <p:pic>
        <p:nvPicPr>
          <p:cNvPr id="352" name="Google Shape;352;p7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3" name="Google Shape;353;p72"/>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354" name="Google Shape;354;p72"/>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355" name="Google Shape;355;p72"/>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356" name="Google Shape;356;p72"/>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359" name="Google Shape;359;p73"/>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3"/>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361" name="Google Shape;361;p73"/>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362" name="Google Shape;362;p73"/>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363" name="Google Shape;363;p73"/>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364"/>
        <p:cNvGrpSpPr/>
        <p:nvPr/>
      </p:nvGrpSpPr>
      <p:grpSpPr>
        <a:xfrm>
          <a:off x="0" y="0"/>
          <a:ext cx="0" cy="0"/>
          <a:chOff x="0" y="0"/>
          <a:chExt cx="0" cy="0"/>
        </a:xfrm>
      </p:grpSpPr>
      <p:sp>
        <p:nvSpPr>
          <p:cNvPr id="365" name="Google Shape;365;p74"/>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74"/>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4"/>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368" name="Google Shape;368;p74"/>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369" name="Google Shape;369;p74"/>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370"/>
        <p:cNvGrpSpPr/>
        <p:nvPr/>
      </p:nvGrpSpPr>
      <p:grpSpPr>
        <a:xfrm>
          <a:off x="0" y="0"/>
          <a:ext cx="0" cy="0"/>
          <a:chOff x="0" y="0"/>
          <a:chExt cx="0" cy="0"/>
        </a:xfrm>
      </p:grpSpPr>
      <p:sp>
        <p:nvSpPr>
          <p:cNvPr id="371" name="Google Shape;371;p75"/>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372" name="Google Shape;372;p75"/>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373" name="Google Shape;373;p75"/>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374" name="Google Shape;374;p75"/>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375" name="Google Shape;375;p75"/>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376" name="Google Shape;376;p75"/>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5"/>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8" name="Google Shape;378;p75"/>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379"/>
        <p:cNvGrpSpPr/>
        <p:nvPr/>
      </p:nvGrpSpPr>
      <p:grpSpPr>
        <a:xfrm>
          <a:off x="0" y="0"/>
          <a:ext cx="0" cy="0"/>
          <a:chOff x="0" y="0"/>
          <a:chExt cx="0" cy="0"/>
        </a:xfrm>
      </p:grpSpPr>
      <p:sp>
        <p:nvSpPr>
          <p:cNvPr id="380" name="Google Shape;380;p76"/>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81" name="Google Shape;381;p76"/>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2" name="Google Shape;382;p76"/>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83" name="Google Shape;383;p76"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84" name="Google Shape;384;p76"/>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385"/>
        <p:cNvGrpSpPr/>
        <p:nvPr/>
      </p:nvGrpSpPr>
      <p:grpSpPr>
        <a:xfrm>
          <a:off x="0" y="0"/>
          <a:ext cx="0" cy="0"/>
          <a:chOff x="0" y="0"/>
          <a:chExt cx="0" cy="0"/>
        </a:xfrm>
      </p:grpSpPr>
      <p:sp>
        <p:nvSpPr>
          <p:cNvPr id="386" name="Google Shape;386;p7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87" name="Google Shape;387;p7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8" name="Google Shape;388;p7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89" name="Google Shape;389;p77"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90" name="Google Shape;390;p77"/>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391"/>
        <p:cNvGrpSpPr/>
        <p:nvPr/>
      </p:nvGrpSpPr>
      <p:grpSpPr>
        <a:xfrm>
          <a:off x="0" y="0"/>
          <a:ext cx="0" cy="0"/>
          <a:chOff x="0" y="0"/>
          <a:chExt cx="0" cy="0"/>
        </a:xfrm>
      </p:grpSpPr>
      <p:sp>
        <p:nvSpPr>
          <p:cNvPr id="392" name="Google Shape;392;p78"/>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393"/>
        <p:cNvGrpSpPr/>
        <p:nvPr/>
      </p:nvGrpSpPr>
      <p:grpSpPr>
        <a:xfrm>
          <a:off x="0" y="0"/>
          <a:ext cx="0" cy="0"/>
          <a:chOff x="0" y="0"/>
          <a:chExt cx="0" cy="0"/>
        </a:xfrm>
      </p:grpSpPr>
      <p:pic>
        <p:nvPicPr>
          <p:cNvPr id="394" name="Google Shape;394;p79"/>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395"/>
        <p:cNvGrpSpPr/>
        <p:nvPr/>
      </p:nvGrpSpPr>
      <p:grpSpPr>
        <a:xfrm>
          <a:off x="0" y="0"/>
          <a:ext cx="0" cy="0"/>
          <a:chOff x="0" y="0"/>
          <a:chExt cx="0" cy="0"/>
        </a:xfrm>
      </p:grpSpPr>
      <p:sp>
        <p:nvSpPr>
          <p:cNvPr id="396" name="Google Shape;396;p80"/>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397" name="Google Shape;397;p80"/>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398" name="Google Shape;398;p8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99" name="Google Shape;399;p80"/>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406"/>
        <p:cNvGrpSpPr/>
        <p:nvPr/>
      </p:nvGrpSpPr>
      <p:grpSpPr>
        <a:xfrm>
          <a:off x="0" y="0"/>
          <a:ext cx="0" cy="0"/>
          <a:chOff x="0" y="0"/>
          <a:chExt cx="0" cy="0"/>
        </a:xfrm>
      </p:grpSpPr>
      <p:sp>
        <p:nvSpPr>
          <p:cNvPr id="407" name="Google Shape;407;p82"/>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08" name="Google Shape;408;p82" descr="Lixar-logo.png"/>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409" name="Google Shape;409;p82"/>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lvl="1"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lvl="2"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lvl="3"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lvl="4"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lvl="5"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lvl="6"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lvl="7"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lvl="8"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a:endParaRPr/>
          </a:p>
        </p:txBody>
      </p:sp>
      <p:sp>
        <p:nvSpPr>
          <p:cNvPr id="410" name="Google Shape;410;p82"/>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L="0" marR="0" lvl="0" indent="0" algn="ctr" rtl="0">
              <a:spcBef>
                <a:spcPts val="7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L="457200" marR="0" lvl="1" indent="0" algn="ctr" rtl="0">
              <a:spcBef>
                <a:spcPts val="50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5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1"/>
        <p:cNvGrpSpPr/>
        <p:nvPr/>
      </p:nvGrpSpPr>
      <p:grpSpPr>
        <a:xfrm>
          <a:off x="0" y="0"/>
          <a:ext cx="0" cy="0"/>
          <a:chOff x="0" y="0"/>
          <a:chExt cx="0" cy="0"/>
        </a:xfrm>
      </p:grpSpPr>
      <p:sp>
        <p:nvSpPr>
          <p:cNvPr id="412" name="Google Shape;412;p8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13" name="Google Shape;413;p8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14" name="Google Shape;414;p8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15" name="Google Shape;415;p83"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416"/>
        <p:cNvGrpSpPr/>
        <p:nvPr/>
      </p:nvGrpSpPr>
      <p:grpSpPr>
        <a:xfrm>
          <a:off x="0" y="0"/>
          <a:ext cx="0" cy="0"/>
          <a:chOff x="0" y="0"/>
          <a:chExt cx="0" cy="0"/>
        </a:xfrm>
      </p:grpSpPr>
      <p:sp>
        <p:nvSpPr>
          <p:cNvPr id="417" name="Google Shape;417;p84"/>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18" name="Google Shape;418;p84"/>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19" name="Google Shape;419;p84"/>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20" name="Google Shape;420;p84"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1" name="Google Shape;421;p84"/>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422"/>
        <p:cNvGrpSpPr/>
        <p:nvPr/>
      </p:nvGrpSpPr>
      <p:grpSpPr>
        <a:xfrm>
          <a:off x="0" y="0"/>
          <a:ext cx="0" cy="0"/>
          <a:chOff x="0" y="0"/>
          <a:chExt cx="0" cy="0"/>
        </a:xfrm>
      </p:grpSpPr>
      <p:sp>
        <p:nvSpPr>
          <p:cNvPr id="423" name="Google Shape;423;p85"/>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24" name="Google Shape;424;p85"/>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25" name="Google Shape;425;p85"/>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26" name="Google Shape;426;p85"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7" name="Google Shape;427;p85"/>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428"/>
        <p:cNvGrpSpPr/>
        <p:nvPr/>
      </p:nvGrpSpPr>
      <p:grpSpPr>
        <a:xfrm>
          <a:off x="0" y="0"/>
          <a:ext cx="0" cy="0"/>
          <a:chOff x="0" y="0"/>
          <a:chExt cx="0" cy="0"/>
        </a:xfrm>
      </p:grpSpPr>
      <p:sp>
        <p:nvSpPr>
          <p:cNvPr id="429" name="Google Shape;429;p86"/>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0"/>
        <p:cNvGrpSpPr/>
        <p:nvPr/>
      </p:nvGrpSpPr>
      <p:grpSpPr>
        <a:xfrm>
          <a:off x="0" y="0"/>
          <a:ext cx="0" cy="0"/>
          <a:chOff x="0" y="0"/>
          <a:chExt cx="0" cy="0"/>
        </a:xfrm>
      </p:grpSpPr>
      <p:sp>
        <p:nvSpPr>
          <p:cNvPr id="431" name="Google Shape;431;p87"/>
          <p:cNvSpPr txBox="1">
            <a:spLocks noGrp="1"/>
          </p:cNvSpPr>
          <p:nvPr>
            <p:ph type="sldNum" idx="12"/>
          </p:nvPr>
        </p:nvSpPr>
        <p:spPr>
          <a:xfrm>
            <a:off x="8523541" y="4695623"/>
            <a:ext cx="548700" cy="3936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32" name="Google Shape;432;p87"/>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33" name="Google Shape;433;p87" descr="Lixar-logo.png"/>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0"/>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Google Shape;87;p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Google Shape;88;p2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3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4" name="Google Shape;154;p3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 name="Google Shape;155;p3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6" name="Google Shape;156;p3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7" name="Google Shape;157;p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47"/>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7" name="Google Shape;227;p47"/>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8" name="Google Shape;228;p4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9" name="Google Shape;229;p4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0" name="Google Shape;230;p4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5"/>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55"/>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7" name="Google Shape;267;p5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68"/>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4" name="Google Shape;334;p68"/>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5" name="Google Shape;335;p6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6" name="Google Shape;336;p6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7" name="Google Shape;337;p6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8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02" name="Google Shape;402;p8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3" name="Google Shape;403;p8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4" name="Google Shape;404;p8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5" name="Google Shape;405;p8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3.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3.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6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3.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6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63.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63.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63.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7.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61.xml"/><Relationship Id="rId16" Type="http://schemas.openxmlformats.org/officeDocument/2006/relationships/image" Target="../media/image93.png"/><Relationship Id="rId20" Type="http://schemas.openxmlformats.org/officeDocument/2006/relationships/image" Target="../media/image96.png"/><Relationship Id="rId1" Type="http://schemas.openxmlformats.org/officeDocument/2006/relationships/slideLayout" Target="../slideLayouts/slideLayout44.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1.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88"/>
          <p:cNvSpPr/>
          <p:nvPr/>
        </p:nvSpPr>
        <p:spPr>
          <a:xfrm>
            <a:off x="48900" y="59875"/>
            <a:ext cx="9018300" cy="5025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88"/>
          <p:cNvPicPr preferRelativeResize="0"/>
          <p:nvPr/>
        </p:nvPicPr>
        <p:blipFill>
          <a:blip r:embed="rId3">
            <a:alphaModFix/>
          </a:blip>
          <a:stretch>
            <a:fillRect/>
          </a:stretch>
        </p:blipFill>
        <p:spPr>
          <a:xfrm>
            <a:off x="1688439" y="1793246"/>
            <a:ext cx="1973933" cy="1558859"/>
          </a:xfrm>
          <a:prstGeom prst="rect">
            <a:avLst/>
          </a:prstGeom>
          <a:noFill/>
          <a:ln>
            <a:noFill/>
          </a:ln>
        </p:spPr>
      </p:pic>
      <p:pic>
        <p:nvPicPr>
          <p:cNvPr id="440" name="Google Shape;440;p88"/>
          <p:cNvPicPr preferRelativeResize="0"/>
          <p:nvPr/>
        </p:nvPicPr>
        <p:blipFill rotWithShape="1">
          <a:blip r:embed="rId4">
            <a:alphaModFix/>
          </a:blip>
          <a:srcRect/>
          <a:stretch/>
        </p:blipFill>
        <p:spPr>
          <a:xfrm>
            <a:off x="3865224" y="1792324"/>
            <a:ext cx="3907651" cy="167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7"/>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9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Guaranteed low latency at P99 (99th percentile)</a:t>
            </a:r>
            <a:endParaRPr>
              <a:solidFill>
                <a:srgbClr val="BB2938"/>
              </a:solidFill>
            </a:endParaRPr>
          </a:p>
        </p:txBody>
      </p:sp>
      <p:sp>
        <p:nvSpPr>
          <p:cNvPr id="566" name="Google Shape;566;p97"/>
          <p:cNvSpPr txBox="1"/>
          <p:nvPr/>
        </p:nvSpPr>
        <p:spPr>
          <a:xfrm>
            <a:off x="3147400" y="889500"/>
            <a:ext cx="51270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Requests are served from local region</a:t>
            </a:r>
            <a:endParaRPr>
              <a:solidFill>
                <a:srgbClr val="3F3F3F"/>
              </a:solidFill>
              <a:latin typeface="Lato"/>
              <a:ea typeface="Lato"/>
              <a:cs typeface="Lato"/>
              <a:sym typeface="Lato"/>
            </a:endParaRPr>
          </a:p>
          <a:p>
            <a:pPr marL="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Single-digit millisecond latency worldwide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Write optimized, latch-free database engine designed for SSD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Synchronous automatic indexing at sustained ingestion rates</a:t>
            </a:r>
            <a:endParaRPr>
              <a:solidFill>
                <a:srgbClr val="3F3F3F"/>
              </a:solidFill>
              <a:latin typeface="Lato"/>
              <a:ea typeface="Lato"/>
              <a:cs typeface="Lato"/>
              <a:sym typeface="Lato"/>
            </a:endParaRPr>
          </a:p>
          <a:p>
            <a:pPr marL="457200" lvl="0" indent="0" algn="l" rtl="0">
              <a:spcBef>
                <a:spcPts val="0"/>
              </a:spcBef>
              <a:spcAft>
                <a:spcPts val="1000"/>
              </a:spcAft>
              <a:buNone/>
            </a:pPr>
            <a:endParaRPr sz="1200">
              <a:solidFill>
                <a:srgbClr val="595959"/>
              </a:solidFill>
              <a:latin typeface="Lato"/>
              <a:ea typeface="Lato"/>
              <a:cs typeface="Lato"/>
              <a:sym typeface="Lato"/>
            </a:endParaRPr>
          </a:p>
        </p:txBody>
      </p:sp>
      <p:pic>
        <p:nvPicPr>
          <p:cNvPr id="567" name="Google Shape;567;p97"/>
          <p:cNvPicPr preferRelativeResize="0"/>
          <p:nvPr/>
        </p:nvPicPr>
        <p:blipFill rotWithShape="1">
          <a:blip r:embed="rId3">
            <a:alphaModFix/>
          </a:blip>
          <a:srcRect/>
          <a:stretch/>
        </p:blipFill>
        <p:spPr>
          <a:xfrm>
            <a:off x="-199825" y="1644013"/>
            <a:ext cx="3134024" cy="205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8"/>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9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Multiple, well-defined consistency choices</a:t>
            </a:r>
            <a:endParaRPr>
              <a:solidFill>
                <a:srgbClr val="BB2938"/>
              </a:solidFill>
            </a:endParaRPr>
          </a:p>
        </p:txBody>
      </p:sp>
      <p:sp>
        <p:nvSpPr>
          <p:cNvPr id="574" name="Google Shape;574;p98"/>
          <p:cNvSpPr txBox="1"/>
          <p:nvPr/>
        </p:nvSpPr>
        <p:spPr>
          <a:xfrm>
            <a:off x="3147400" y="889500"/>
            <a:ext cx="52593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Global distribution forces us to navigate the CAP theorem</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Writing correct distributed applications is hard</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Five well-defined consistency levels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Intuitive and practical with clear PACELC tradeoffs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Programmatically change at anytime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overridden on a per-request basis</a:t>
            </a:r>
            <a:endParaRPr>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75" name="Google Shape;575;p98"/>
          <p:cNvPicPr preferRelativeResize="0"/>
          <p:nvPr/>
        </p:nvPicPr>
        <p:blipFill rotWithShape="1">
          <a:blip r:embed="rId3">
            <a:alphaModFix/>
          </a:blip>
          <a:srcRect/>
          <a:stretch/>
        </p:blipFill>
        <p:spPr>
          <a:xfrm>
            <a:off x="-396675" y="1731075"/>
            <a:ext cx="3360323" cy="1787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9"/>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9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82" name="Google Shape;582;p99"/>
          <p:cNvSpPr txBox="1"/>
          <p:nvPr/>
        </p:nvSpPr>
        <p:spPr>
          <a:xfrm>
            <a:off x="3147400" y="889500"/>
            <a:ext cx="52593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Single machine is never a bottle neck</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Transparent server-side partition management</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Elastically scale storage (GB to PB) and throughput (100 to 100M req/sec) across many machines and multiple regions</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Automatic expiration via policy based TTL</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Pay by the hour, change throughput at any time for only what you need </a:t>
            </a:r>
            <a:endParaRPr>
              <a:solidFill>
                <a:schemeClr val="dk1"/>
              </a:solidFill>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83" name="Google Shape;583;p99"/>
          <p:cNvPicPr preferRelativeResize="0"/>
          <p:nvPr/>
        </p:nvPicPr>
        <p:blipFill rotWithShape="1">
          <a:blip r:embed="rId3">
            <a:alphaModFix/>
          </a:blip>
          <a:srcRect/>
          <a:stretch/>
        </p:blipFill>
        <p:spPr>
          <a:xfrm>
            <a:off x="276375" y="1529375"/>
            <a:ext cx="2357501" cy="200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0"/>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90" name="Google Shape;590;p100"/>
          <p:cNvSpPr txBox="1"/>
          <p:nvPr/>
        </p:nvSpPr>
        <p:spPr>
          <a:xfrm>
            <a:off x="3139100" y="649300"/>
            <a:ext cx="5259300" cy="2663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99.99% availability – even with a single region</a:t>
            </a:r>
            <a:endParaRPr>
              <a:solidFill>
                <a:schemeClr val="dk1"/>
              </a:solidFill>
              <a:latin typeface="Lato"/>
              <a:ea typeface="Lato"/>
              <a:cs typeface="Lato"/>
              <a:sym typeface="Lato"/>
            </a:endParaRPr>
          </a:p>
          <a:p>
            <a:pPr marL="0" lvl="0" indent="0" algn="l" rtl="0">
              <a:spcBef>
                <a:spcPts val="0"/>
              </a:spcBef>
              <a:spcAft>
                <a:spcPts val="0"/>
              </a:spcAft>
              <a:buFont typeface="Arial"/>
              <a:buNone/>
            </a:pPr>
            <a:endParaRPr>
              <a:solidFill>
                <a:schemeClr val="dk1"/>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Made possible with highly-redundant storage architecture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Guaranteed durability – writes are majority quorum committed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First and only service to offer SLAs on:</a:t>
            </a:r>
            <a:endParaRPr>
              <a:solidFill>
                <a:schemeClr val="dk1"/>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91" name="Google Shape;591;p100"/>
          <p:cNvPicPr preferRelativeResize="0"/>
          <p:nvPr/>
        </p:nvPicPr>
        <p:blipFill rotWithShape="1">
          <a:blip r:embed="rId3">
            <a:alphaModFix/>
          </a:blip>
          <a:srcRect/>
          <a:stretch/>
        </p:blipFill>
        <p:spPr>
          <a:xfrm>
            <a:off x="57976" y="1638650"/>
            <a:ext cx="2715549" cy="2196225"/>
          </a:xfrm>
          <a:prstGeom prst="rect">
            <a:avLst/>
          </a:prstGeom>
          <a:noFill/>
          <a:ln>
            <a:noFill/>
          </a:ln>
        </p:spPr>
      </p:pic>
      <p:sp>
        <p:nvSpPr>
          <p:cNvPr id="592" name="Google Shape;592;p100"/>
          <p:cNvSpPr txBox="1"/>
          <p:nvPr/>
        </p:nvSpPr>
        <p:spPr>
          <a:xfrm>
            <a:off x="4240700" y="1515750"/>
            <a:ext cx="2715600" cy="34020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Low-latency</a:t>
            </a: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Consistency</a:t>
            </a: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Throughput</a:t>
            </a:r>
            <a:endParaRPr>
              <a:solidFill>
                <a:schemeClr val="dk1"/>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1"/>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Schema-agnostic, automatic indexing</a:t>
            </a:r>
            <a:endParaRPr>
              <a:solidFill>
                <a:srgbClr val="BB2938"/>
              </a:solidFill>
            </a:endParaRPr>
          </a:p>
        </p:txBody>
      </p:sp>
      <p:sp>
        <p:nvSpPr>
          <p:cNvPr id="599" name="Google Shape;599;p101"/>
          <p:cNvSpPr txBox="1"/>
          <p:nvPr/>
        </p:nvSpPr>
        <p:spPr>
          <a:xfrm>
            <a:off x="3230300" y="1239900"/>
            <a:ext cx="5259300" cy="2663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At global scale, schema/index management is painful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and synchronous indexing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Hash, range, and geospatial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Works across every data model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Highly write-optimized database engine</a:t>
            </a:r>
            <a:endParaRPr>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grpSp>
        <p:nvGrpSpPr>
          <p:cNvPr id="600" name="Google Shape;600;p101"/>
          <p:cNvGrpSpPr/>
          <p:nvPr/>
        </p:nvGrpSpPr>
        <p:grpSpPr>
          <a:xfrm>
            <a:off x="91105" y="1141251"/>
            <a:ext cx="2708175" cy="3107885"/>
            <a:chOff x="561760" y="2238844"/>
            <a:chExt cx="4092135" cy="3598755"/>
          </a:xfrm>
        </p:grpSpPr>
        <p:sp>
          <p:nvSpPr>
            <p:cNvPr id="601" name="Google Shape;601;p101"/>
            <p:cNvSpPr/>
            <p:nvPr/>
          </p:nvSpPr>
          <p:spPr>
            <a:xfrm>
              <a:off x="1837001" y="2238844"/>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2" name="Google Shape;602;p101"/>
            <p:cNvSpPr/>
            <p:nvPr/>
          </p:nvSpPr>
          <p:spPr>
            <a:xfrm>
              <a:off x="1012810"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3" name="Google Shape;603;p101"/>
            <p:cNvSpPr/>
            <p:nvPr/>
          </p:nvSpPr>
          <p:spPr>
            <a:xfrm>
              <a:off x="1837000"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4" name="Google Shape;604;p101"/>
            <p:cNvSpPr/>
            <p:nvPr/>
          </p:nvSpPr>
          <p:spPr>
            <a:xfrm>
              <a:off x="2719946"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5" name="Google Shape;605;p101"/>
            <p:cNvSpPr/>
            <p:nvPr/>
          </p:nvSpPr>
          <p:spPr>
            <a:xfrm>
              <a:off x="787285"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6" name="Google Shape;606;p101"/>
            <p:cNvSpPr/>
            <p:nvPr/>
          </p:nvSpPr>
          <p:spPr>
            <a:xfrm>
              <a:off x="1178761" y="3050732"/>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7" name="Google Shape;607;p101"/>
            <p:cNvSpPr/>
            <p:nvPr/>
          </p:nvSpPr>
          <p:spPr>
            <a:xfrm>
              <a:off x="1570237" y="3050732"/>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8" name="Google Shape;608;p101"/>
            <p:cNvSpPr/>
            <p:nvPr/>
          </p:nvSpPr>
          <p:spPr>
            <a:xfrm>
              <a:off x="2035406" y="3050732"/>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 name="Google Shape;609;p101"/>
            <p:cNvSpPr/>
            <p:nvPr/>
          </p:nvSpPr>
          <p:spPr>
            <a:xfrm>
              <a:off x="2494421"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0" name="Google Shape;610;p101"/>
            <p:cNvSpPr/>
            <p:nvPr/>
          </p:nvSpPr>
          <p:spPr>
            <a:xfrm>
              <a:off x="2945471"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1" name="Google Shape;611;p101"/>
            <p:cNvSpPr/>
            <p:nvPr/>
          </p:nvSpPr>
          <p:spPr>
            <a:xfrm>
              <a:off x="561760" y="350998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2" name="Google Shape;612;p101"/>
            <p:cNvSpPr/>
            <p:nvPr/>
          </p:nvSpPr>
          <p:spPr>
            <a:xfrm>
              <a:off x="1139691" y="350998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3" name="Google Shape;613;p101"/>
            <p:cNvSpPr/>
            <p:nvPr/>
          </p:nvSpPr>
          <p:spPr>
            <a:xfrm>
              <a:off x="561760" y="3969234"/>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4" name="Google Shape;614;p101"/>
            <p:cNvSpPr/>
            <p:nvPr/>
          </p:nvSpPr>
          <p:spPr>
            <a:xfrm>
              <a:off x="939117" y="3969234"/>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 name="Google Shape;615;p101"/>
            <p:cNvSpPr/>
            <p:nvPr/>
          </p:nvSpPr>
          <p:spPr>
            <a:xfrm>
              <a:off x="1311069" y="3969234"/>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6" name="Google Shape;616;p101"/>
            <p:cNvCxnSpPr>
              <a:stCxn id="601" idx="2"/>
              <a:endCxn id="603" idx="0"/>
            </p:cNvCxnSpPr>
            <p:nvPr/>
          </p:nvCxnSpPr>
          <p:spPr>
            <a:xfrm>
              <a:off x="1949801" y="2382244"/>
              <a:ext cx="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7" name="Google Shape;617;p101"/>
            <p:cNvCxnSpPr>
              <a:stCxn id="601" idx="2"/>
              <a:endCxn id="604" idx="0"/>
            </p:cNvCxnSpPr>
            <p:nvPr/>
          </p:nvCxnSpPr>
          <p:spPr>
            <a:xfrm>
              <a:off x="1949801" y="2382244"/>
              <a:ext cx="88290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8" name="Google Shape;618;p101"/>
            <p:cNvCxnSpPr>
              <a:stCxn id="601" idx="2"/>
              <a:endCxn id="602" idx="0"/>
            </p:cNvCxnSpPr>
            <p:nvPr/>
          </p:nvCxnSpPr>
          <p:spPr>
            <a:xfrm flipH="1">
              <a:off x="1125701" y="2382244"/>
              <a:ext cx="82410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9" name="Google Shape;619;p101"/>
            <p:cNvCxnSpPr>
              <a:stCxn id="602" idx="2"/>
            </p:cNvCxnSpPr>
            <p:nvPr/>
          </p:nvCxnSpPr>
          <p:spPr>
            <a:xfrm flipH="1">
              <a:off x="888010" y="2800489"/>
              <a:ext cx="237600" cy="268500"/>
            </a:xfrm>
            <a:prstGeom prst="straightConnector1">
              <a:avLst/>
            </a:prstGeom>
            <a:noFill/>
            <a:ln w="9525" cap="flat" cmpd="sng">
              <a:solidFill>
                <a:srgbClr val="0B8172"/>
              </a:solidFill>
              <a:prstDash val="solid"/>
              <a:miter lim="800000"/>
              <a:headEnd type="none" w="sm" len="sm"/>
              <a:tailEnd type="stealth" w="med" len="med"/>
            </a:ln>
          </p:spPr>
        </p:cxnSp>
        <p:cxnSp>
          <p:nvCxnSpPr>
            <p:cNvPr id="620" name="Google Shape;620;p101"/>
            <p:cNvCxnSpPr>
              <a:stCxn id="602" idx="2"/>
              <a:endCxn id="606" idx="0"/>
            </p:cNvCxnSpPr>
            <p:nvPr/>
          </p:nvCxnSpPr>
          <p:spPr>
            <a:xfrm>
              <a:off x="1125610" y="2800489"/>
              <a:ext cx="1659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1" name="Google Shape;621;p101"/>
            <p:cNvCxnSpPr/>
            <p:nvPr/>
          </p:nvCxnSpPr>
          <p:spPr>
            <a:xfrm flipH="1">
              <a:off x="2573605" y="2799577"/>
              <a:ext cx="237300" cy="268500"/>
            </a:xfrm>
            <a:prstGeom prst="straightConnector1">
              <a:avLst/>
            </a:prstGeom>
            <a:noFill/>
            <a:ln w="9525" cap="flat" cmpd="sng">
              <a:solidFill>
                <a:srgbClr val="0B8172"/>
              </a:solidFill>
              <a:prstDash val="solid"/>
              <a:miter lim="800000"/>
              <a:headEnd type="none" w="sm" len="sm"/>
              <a:tailEnd type="stealth" w="med" len="med"/>
            </a:ln>
          </p:spPr>
        </p:cxnSp>
        <p:cxnSp>
          <p:nvCxnSpPr>
            <p:cNvPr id="622" name="Google Shape;622;p101"/>
            <p:cNvCxnSpPr>
              <a:endCxn id="610" idx="0"/>
            </p:cNvCxnSpPr>
            <p:nvPr/>
          </p:nvCxnSpPr>
          <p:spPr>
            <a:xfrm>
              <a:off x="2826971" y="2799632"/>
              <a:ext cx="231300" cy="251100"/>
            </a:xfrm>
            <a:prstGeom prst="straightConnector1">
              <a:avLst/>
            </a:prstGeom>
            <a:noFill/>
            <a:ln w="9525" cap="flat" cmpd="sng">
              <a:solidFill>
                <a:srgbClr val="0B8172"/>
              </a:solidFill>
              <a:prstDash val="solid"/>
              <a:miter lim="800000"/>
              <a:headEnd type="none" w="sm" len="sm"/>
              <a:tailEnd type="stealth" w="med" len="med"/>
            </a:ln>
          </p:spPr>
        </p:cxnSp>
        <p:cxnSp>
          <p:nvCxnSpPr>
            <p:cNvPr id="623" name="Google Shape;623;p101"/>
            <p:cNvCxnSpPr>
              <a:stCxn id="603" idx="2"/>
              <a:endCxn id="607" idx="0"/>
            </p:cNvCxnSpPr>
            <p:nvPr/>
          </p:nvCxnSpPr>
          <p:spPr>
            <a:xfrm flipH="1">
              <a:off x="1683400" y="2800489"/>
              <a:ext cx="2664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4" name="Google Shape;624;p101"/>
            <p:cNvCxnSpPr>
              <a:endCxn id="608" idx="0"/>
            </p:cNvCxnSpPr>
            <p:nvPr/>
          </p:nvCxnSpPr>
          <p:spPr>
            <a:xfrm>
              <a:off x="1948406" y="2800532"/>
              <a:ext cx="1998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5" name="Google Shape;625;p101"/>
            <p:cNvCxnSpPr>
              <a:stCxn id="605" idx="2"/>
              <a:endCxn id="611" idx="0"/>
            </p:cNvCxnSpPr>
            <p:nvPr/>
          </p:nvCxnSpPr>
          <p:spPr>
            <a:xfrm flipH="1">
              <a:off x="674485" y="3194132"/>
              <a:ext cx="2256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6" name="Google Shape;626;p101"/>
            <p:cNvCxnSpPr>
              <a:stCxn id="605" idx="2"/>
              <a:endCxn id="612" idx="0"/>
            </p:cNvCxnSpPr>
            <p:nvPr/>
          </p:nvCxnSpPr>
          <p:spPr>
            <a:xfrm>
              <a:off x="900085" y="3194132"/>
              <a:ext cx="3522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7" name="Google Shape;627;p101"/>
            <p:cNvCxnSpPr>
              <a:stCxn id="611" idx="2"/>
              <a:endCxn id="613" idx="0"/>
            </p:cNvCxnSpPr>
            <p:nvPr/>
          </p:nvCxnSpPr>
          <p:spPr>
            <a:xfrm>
              <a:off x="674560" y="3653383"/>
              <a:ext cx="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8" name="Google Shape;628;p101"/>
            <p:cNvCxnSpPr>
              <a:stCxn id="612" idx="2"/>
            </p:cNvCxnSpPr>
            <p:nvPr/>
          </p:nvCxnSpPr>
          <p:spPr>
            <a:xfrm flipH="1">
              <a:off x="1032591" y="3653383"/>
              <a:ext cx="2199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9" name="Google Shape;629;p101"/>
            <p:cNvCxnSpPr>
              <a:stCxn id="612" idx="2"/>
              <a:endCxn id="615" idx="0"/>
            </p:cNvCxnSpPr>
            <p:nvPr/>
          </p:nvCxnSpPr>
          <p:spPr>
            <a:xfrm>
              <a:off x="1252491" y="3653383"/>
              <a:ext cx="171300" cy="315900"/>
            </a:xfrm>
            <a:prstGeom prst="straightConnector1">
              <a:avLst/>
            </a:prstGeom>
            <a:noFill/>
            <a:ln w="9525" cap="flat" cmpd="sng">
              <a:solidFill>
                <a:srgbClr val="0B8172"/>
              </a:solidFill>
              <a:prstDash val="solid"/>
              <a:miter lim="800000"/>
              <a:headEnd type="none" w="sm" len="sm"/>
              <a:tailEnd type="stealth" w="med" len="med"/>
            </a:ln>
          </p:spPr>
        </p:cxnSp>
        <p:sp>
          <p:nvSpPr>
            <p:cNvPr id="630" name="Google Shape;630;p101"/>
            <p:cNvSpPr/>
            <p:nvPr/>
          </p:nvSpPr>
          <p:spPr>
            <a:xfrm>
              <a:off x="2278473" y="345079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1" name="Google Shape;631;p101"/>
            <p:cNvSpPr/>
            <p:nvPr/>
          </p:nvSpPr>
          <p:spPr>
            <a:xfrm>
              <a:off x="2705721" y="3450793"/>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32" name="Google Shape;632;p101"/>
            <p:cNvCxnSpPr/>
            <p:nvPr/>
          </p:nvCxnSpPr>
          <p:spPr>
            <a:xfrm>
              <a:off x="2611681" y="3194248"/>
              <a:ext cx="1992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33" name="Google Shape;633;p101"/>
            <p:cNvCxnSpPr>
              <a:stCxn id="609" idx="2"/>
            </p:cNvCxnSpPr>
            <p:nvPr/>
          </p:nvCxnSpPr>
          <p:spPr>
            <a:xfrm flipH="1">
              <a:off x="2411921" y="3194132"/>
              <a:ext cx="195300" cy="273000"/>
            </a:xfrm>
            <a:prstGeom prst="straightConnector1">
              <a:avLst/>
            </a:prstGeom>
            <a:noFill/>
            <a:ln w="9525" cap="flat" cmpd="sng">
              <a:solidFill>
                <a:srgbClr val="0B8172"/>
              </a:solidFill>
              <a:prstDash val="solid"/>
              <a:miter lim="800000"/>
              <a:headEnd type="none" w="sm" len="sm"/>
              <a:tailEnd type="stealth" w="med" len="med"/>
            </a:ln>
          </p:spPr>
        </p:cxnSp>
        <p:sp>
          <p:nvSpPr>
            <p:cNvPr id="634" name="Google Shape;634;p101"/>
            <p:cNvSpPr/>
            <p:nvPr/>
          </p:nvSpPr>
          <p:spPr>
            <a:xfrm>
              <a:off x="2705721" y="3827547"/>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5" name="Google Shape;635;p101"/>
            <p:cNvSpPr/>
            <p:nvPr/>
          </p:nvSpPr>
          <p:spPr>
            <a:xfrm>
              <a:off x="2705721" y="4172739"/>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36" name="Google Shape;636;p101"/>
            <p:cNvCxnSpPr>
              <a:stCxn id="631" idx="2"/>
              <a:endCxn id="634" idx="0"/>
            </p:cNvCxnSpPr>
            <p:nvPr/>
          </p:nvCxnSpPr>
          <p:spPr>
            <a:xfrm>
              <a:off x="2818521" y="3594193"/>
              <a:ext cx="0" cy="233400"/>
            </a:xfrm>
            <a:prstGeom prst="straightConnector1">
              <a:avLst/>
            </a:prstGeom>
            <a:noFill/>
            <a:ln w="9525" cap="flat" cmpd="sng">
              <a:solidFill>
                <a:srgbClr val="0B8172"/>
              </a:solidFill>
              <a:prstDash val="solid"/>
              <a:miter lim="800000"/>
              <a:headEnd type="none" w="sm" len="sm"/>
              <a:tailEnd type="stealth" w="med" len="med"/>
            </a:ln>
          </p:spPr>
        </p:cxnSp>
        <p:cxnSp>
          <p:nvCxnSpPr>
            <p:cNvPr id="637" name="Google Shape;637;p101"/>
            <p:cNvCxnSpPr/>
            <p:nvPr/>
          </p:nvCxnSpPr>
          <p:spPr>
            <a:xfrm>
              <a:off x="2818484" y="3969233"/>
              <a:ext cx="0" cy="233100"/>
            </a:xfrm>
            <a:prstGeom prst="straightConnector1">
              <a:avLst/>
            </a:prstGeom>
            <a:noFill/>
            <a:ln w="9525" cap="flat" cmpd="sng">
              <a:solidFill>
                <a:srgbClr val="0B8172"/>
              </a:solidFill>
              <a:prstDash val="solid"/>
              <a:miter lim="800000"/>
              <a:headEnd type="none" w="sm" len="sm"/>
              <a:tailEnd type="stealth" w="med" len="med"/>
            </a:ln>
          </p:spPr>
        </p:cxnSp>
        <p:sp>
          <p:nvSpPr>
            <p:cNvPr id="638" name="Google Shape;638;p101"/>
            <p:cNvSpPr/>
            <p:nvPr/>
          </p:nvSpPr>
          <p:spPr>
            <a:xfrm>
              <a:off x="3068613" y="3450793"/>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9" name="Google Shape;639;p101"/>
            <p:cNvSpPr/>
            <p:nvPr/>
          </p:nvSpPr>
          <p:spPr>
            <a:xfrm>
              <a:off x="3533782" y="3450793"/>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0" name="Google Shape;640;p101"/>
            <p:cNvCxnSpPr>
              <a:endCxn id="638" idx="0"/>
            </p:cNvCxnSpPr>
            <p:nvPr/>
          </p:nvCxnSpPr>
          <p:spPr>
            <a:xfrm>
              <a:off x="3089913" y="3196393"/>
              <a:ext cx="91500" cy="254400"/>
            </a:xfrm>
            <a:prstGeom prst="straightConnector1">
              <a:avLst/>
            </a:prstGeom>
            <a:noFill/>
            <a:ln w="9525" cap="flat" cmpd="sng">
              <a:solidFill>
                <a:srgbClr val="0B8172"/>
              </a:solidFill>
              <a:prstDash val="solid"/>
              <a:miter lim="800000"/>
              <a:headEnd type="none" w="sm" len="sm"/>
              <a:tailEnd type="stealth" w="med" len="med"/>
            </a:ln>
          </p:spPr>
        </p:cxnSp>
        <p:cxnSp>
          <p:nvCxnSpPr>
            <p:cNvPr id="641" name="Google Shape;641;p101"/>
            <p:cNvCxnSpPr>
              <a:stCxn id="610" idx="2"/>
            </p:cNvCxnSpPr>
            <p:nvPr/>
          </p:nvCxnSpPr>
          <p:spPr>
            <a:xfrm>
              <a:off x="3058271" y="3194132"/>
              <a:ext cx="602100" cy="263700"/>
            </a:xfrm>
            <a:prstGeom prst="straightConnector1">
              <a:avLst/>
            </a:prstGeom>
            <a:noFill/>
            <a:ln w="9525" cap="flat" cmpd="sng">
              <a:solidFill>
                <a:srgbClr val="0B8172"/>
              </a:solidFill>
              <a:prstDash val="solid"/>
              <a:miter lim="800000"/>
              <a:headEnd type="none" w="sm" len="sm"/>
              <a:tailEnd type="stealth" w="med" len="med"/>
            </a:ln>
          </p:spPr>
        </p:cxnSp>
        <p:sp>
          <p:nvSpPr>
            <p:cNvPr id="642" name="Google Shape;642;p101"/>
            <p:cNvSpPr/>
            <p:nvPr/>
          </p:nvSpPr>
          <p:spPr>
            <a:xfrm>
              <a:off x="2257890" y="4752419"/>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3" name="Google Shape;643;p101"/>
            <p:cNvSpPr/>
            <p:nvPr/>
          </p:nvSpPr>
          <p:spPr>
            <a:xfrm>
              <a:off x="3273595" y="4752419"/>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 name="Google Shape;644;p101"/>
            <p:cNvSpPr/>
            <p:nvPr/>
          </p:nvSpPr>
          <p:spPr>
            <a:xfrm>
              <a:off x="2257890" y="5055852"/>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 name="Google Shape;645;p101"/>
            <p:cNvSpPr/>
            <p:nvPr/>
          </p:nvSpPr>
          <p:spPr>
            <a:xfrm>
              <a:off x="3273595" y="5055852"/>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 name="Google Shape;646;p101"/>
            <p:cNvSpPr/>
            <p:nvPr/>
          </p:nvSpPr>
          <p:spPr>
            <a:xfrm>
              <a:off x="2257890" y="5344714"/>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 name="Google Shape;647;p101"/>
            <p:cNvSpPr/>
            <p:nvPr/>
          </p:nvSpPr>
          <p:spPr>
            <a:xfrm>
              <a:off x="3273595" y="5344714"/>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8" name="Google Shape;648;p101"/>
            <p:cNvSpPr/>
            <p:nvPr/>
          </p:nvSpPr>
          <p:spPr>
            <a:xfrm>
              <a:off x="2257890" y="5624299"/>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 name="Google Shape;649;p101"/>
            <p:cNvSpPr/>
            <p:nvPr/>
          </p:nvSpPr>
          <p:spPr>
            <a:xfrm>
              <a:off x="3273595" y="5624299"/>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0" name="Google Shape;650;p101"/>
            <p:cNvSpPr/>
            <p:nvPr/>
          </p:nvSpPr>
          <p:spPr>
            <a:xfrm>
              <a:off x="3338241" y="478054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1" name="Google Shape;651;p101"/>
            <p:cNvSpPr/>
            <p:nvPr/>
          </p:nvSpPr>
          <p:spPr>
            <a:xfrm>
              <a:off x="3803410" y="4780540"/>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2" name="Google Shape;652;p101"/>
            <p:cNvSpPr/>
            <p:nvPr/>
          </p:nvSpPr>
          <p:spPr>
            <a:xfrm>
              <a:off x="3338241" y="508640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3" name="Google Shape;653;p101"/>
            <p:cNvSpPr/>
            <p:nvPr/>
          </p:nvSpPr>
          <p:spPr>
            <a:xfrm>
              <a:off x="3803410" y="508640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4" name="Google Shape;654;p101"/>
            <p:cNvSpPr/>
            <p:nvPr/>
          </p:nvSpPr>
          <p:spPr>
            <a:xfrm>
              <a:off x="4275961" y="5080516"/>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5" name="Google Shape;655;p101"/>
            <p:cNvSpPr/>
            <p:nvPr/>
          </p:nvSpPr>
          <p:spPr>
            <a:xfrm>
              <a:off x="3345475" y="5375844"/>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6" name="Google Shape;656;p101"/>
            <p:cNvSpPr/>
            <p:nvPr/>
          </p:nvSpPr>
          <p:spPr>
            <a:xfrm>
              <a:off x="3821068" y="5384235"/>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7" name="Google Shape;657;p101"/>
            <p:cNvSpPr/>
            <p:nvPr/>
          </p:nvSpPr>
          <p:spPr>
            <a:xfrm>
              <a:off x="3338240" y="5659152"/>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658" name="Google Shape;658;p101"/>
          <p:cNvSpPr/>
          <p:nvPr/>
        </p:nvSpPr>
        <p:spPr>
          <a:xfrm>
            <a:off x="440774" y="2737974"/>
            <a:ext cx="1106400" cy="1186500"/>
          </a:xfrm>
          <a:prstGeom prst="arc">
            <a:avLst>
              <a:gd name="adj1" fmla="val 5276172"/>
              <a:gd name="adj2" fmla="val 11197224"/>
            </a:avLst>
          </a:prstGeom>
          <a:noFill/>
          <a:ln w="9525" cap="flat" cmpd="sng">
            <a:solidFill>
              <a:srgbClr val="0B8172"/>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9" name="Google Shape;659;p101"/>
          <p:cNvSpPr txBox="1"/>
          <p:nvPr/>
        </p:nvSpPr>
        <p:spPr>
          <a:xfrm>
            <a:off x="91099" y="3024300"/>
            <a:ext cx="82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Schema</a:t>
            </a:r>
            <a:endParaRPr/>
          </a:p>
        </p:txBody>
      </p:sp>
      <p:sp>
        <p:nvSpPr>
          <p:cNvPr id="660" name="Google Shape;660;p101"/>
          <p:cNvSpPr txBox="1"/>
          <p:nvPr/>
        </p:nvSpPr>
        <p:spPr>
          <a:xfrm>
            <a:off x="1448529" y="4377200"/>
            <a:ext cx="1442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Physical index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2"/>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0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Multi-model, multi-API</a:t>
            </a:r>
            <a:endParaRPr>
              <a:solidFill>
                <a:srgbClr val="BB2938"/>
              </a:solidFill>
            </a:endParaRPr>
          </a:p>
        </p:txBody>
      </p:sp>
      <p:sp>
        <p:nvSpPr>
          <p:cNvPr id="667" name="Google Shape;667;p102"/>
          <p:cNvSpPr txBox="1"/>
          <p:nvPr/>
        </p:nvSpPr>
        <p:spPr>
          <a:xfrm>
            <a:off x="3230300" y="1239900"/>
            <a:ext cx="52593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Database engine operates on Atom-Record-Sequence type system</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All data models can be efficiently translated to ARS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Multi-model: Key-value, Document, Column, and Graph</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Multi-API: SQL (DocumentDB), MongoDB, Table, Cassandra and Gremlin</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More data-models and APIs to be added</a:t>
            </a:r>
            <a:endParaRPr>
              <a:solidFill>
                <a:srgbClr val="595959"/>
              </a:solidFill>
              <a:latin typeface="Lato"/>
              <a:ea typeface="Lato"/>
              <a:cs typeface="Lato"/>
              <a:sym typeface="Lato"/>
            </a:endParaRPr>
          </a:p>
        </p:txBody>
      </p:sp>
      <p:pic>
        <p:nvPicPr>
          <p:cNvPr id="668" name="Google Shape;668;p102"/>
          <p:cNvPicPr preferRelativeResize="0"/>
          <p:nvPr/>
        </p:nvPicPr>
        <p:blipFill rotWithShape="1">
          <a:blip r:embed="rId3">
            <a:alphaModFix/>
          </a:blip>
          <a:srcRect/>
          <a:stretch/>
        </p:blipFill>
        <p:spPr>
          <a:xfrm>
            <a:off x="77599" y="1681998"/>
            <a:ext cx="2703999" cy="214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3"/>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674" name="Google Shape;674;p103"/>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Resource Hierarchy</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675" name="Google Shape;675;p103"/>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676" name="Google Shape;676;p103"/>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4"/>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04"/>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strike="noStrike" cap="none">
              <a:solidFill>
                <a:srgbClr val="BB2938"/>
              </a:solidFill>
              <a:latin typeface="Lato"/>
              <a:ea typeface="Lato"/>
              <a:cs typeface="Lato"/>
              <a:sym typeface="Lato"/>
            </a:endParaRPr>
          </a:p>
        </p:txBody>
      </p:sp>
      <p:sp>
        <p:nvSpPr>
          <p:cNvPr id="683" name="Google Shape;683;p104"/>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684" name="Google Shape;684;p104"/>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85" name="Google Shape;685;p104"/>
          <p:cNvPicPr preferRelativeResize="0"/>
          <p:nvPr/>
        </p:nvPicPr>
        <p:blipFill>
          <a:blip r:embed="rId4">
            <a:alphaModFix/>
          </a:blip>
          <a:stretch>
            <a:fillRect/>
          </a:stretch>
        </p:blipFill>
        <p:spPr>
          <a:xfrm>
            <a:off x="2855275" y="715000"/>
            <a:ext cx="5310875" cy="428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5"/>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0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strike="noStrike" cap="none">
              <a:solidFill>
                <a:srgbClr val="BB2938"/>
              </a:solidFill>
              <a:latin typeface="Lato"/>
              <a:ea typeface="Lato"/>
              <a:cs typeface="Lato"/>
              <a:sym typeface="Lato"/>
            </a:endParaRPr>
          </a:p>
        </p:txBody>
      </p:sp>
      <p:sp>
        <p:nvSpPr>
          <p:cNvPr id="692" name="Google Shape;692;p105"/>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693" name="Google Shape;693;p10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94" name="Google Shape;694;p105"/>
          <p:cNvPicPr preferRelativeResize="0"/>
          <p:nvPr/>
        </p:nvPicPr>
        <p:blipFill>
          <a:blip r:embed="rId4">
            <a:alphaModFix/>
          </a:blip>
          <a:stretch>
            <a:fillRect/>
          </a:stretch>
        </p:blipFill>
        <p:spPr>
          <a:xfrm>
            <a:off x="2583137" y="682175"/>
            <a:ext cx="6368425" cy="388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6"/>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700" name="Google Shape;700;p106"/>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LAB - Querying Cosmos DB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701" name="Google Shape;701;p106"/>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702" name="Google Shape;702;p106"/>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540" name="Google Shape;540;p9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Lixar Intro</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Review Cosmos DB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Resource Hierarchy</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 Querying Cosmos DB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Request Units</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Partitioning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Modeling and Planning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 Change Feed</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-Spark Connector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Troubleshooting</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Security and GDPR</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Wrap Up</a:t>
            </a:r>
            <a:endParaRPr sz="1600" dirty="0">
              <a:solidFill>
                <a:srgbClr val="595959"/>
              </a:solidFill>
              <a:latin typeface="Lato"/>
              <a:ea typeface="Lato"/>
              <a:cs typeface="Lato"/>
              <a:sym typeface="Lato"/>
            </a:endParaRPr>
          </a:p>
        </p:txBody>
      </p:sp>
      <p:cxnSp>
        <p:nvCxnSpPr>
          <p:cNvPr id="541" name="Google Shape;541;p9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542" name="Google Shape;542;p94"/>
          <p:cNvPicPr preferRelativeResize="0"/>
          <p:nvPr/>
        </p:nvPicPr>
        <p:blipFill>
          <a:blip r:embed="rId3">
            <a:alphaModFix/>
          </a:blip>
          <a:stretch>
            <a:fillRect/>
          </a:stretch>
        </p:blipFill>
        <p:spPr>
          <a:xfrm>
            <a:off x="0" y="464100"/>
            <a:ext cx="4087600" cy="4679401"/>
          </a:xfrm>
          <a:prstGeom prst="rect">
            <a:avLst/>
          </a:prstGeom>
          <a:noFill/>
          <a:ln>
            <a:noFill/>
          </a:ln>
        </p:spPr>
      </p:pic>
    </p:spTree>
    <p:extLst>
      <p:ext uri="{BB962C8B-B14F-4D97-AF65-F5344CB8AC3E}">
        <p14:creationId xmlns:p14="http://schemas.microsoft.com/office/powerpoint/2010/main" val="2399861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7"/>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08" name="Google Shape;708;p10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09" name="Google Shape;709;p107"/>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0" name="Google Shape;710;p107"/>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11" name="Google Shape;711;p107"/>
          <p:cNvPicPr preferRelativeResize="0"/>
          <p:nvPr/>
        </p:nvPicPr>
        <p:blipFill>
          <a:blip r:embed="rId5">
            <a:alphaModFix/>
          </a:blip>
          <a:stretch>
            <a:fillRect/>
          </a:stretch>
        </p:blipFill>
        <p:spPr>
          <a:xfrm>
            <a:off x="2519400" y="924750"/>
            <a:ext cx="983925" cy="98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8"/>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Create twitter messages and upload to Cosmos DB</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17" name="Google Shape;717;p10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18" name="Google Shape;718;p108"/>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9" name="Google Shape;719;p108"/>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20" name="Google Shape;720;p108"/>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9"/>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Update / Replace tweet documents</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26" name="Google Shape;726;p10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27" name="Google Shape;727;p109"/>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28" name="Google Shape;728;p109"/>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29" name="Google Shape;729;p109"/>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0"/>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Upsert Tweet document</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35" name="Google Shape;735;p11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36" name="Google Shape;736;p110"/>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37" name="Google Shape;737;p110"/>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38" name="Google Shape;738;p110"/>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1"/>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Delete Tweet document</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44" name="Google Shape;744;p11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45" name="Google Shape;745;p111"/>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46" name="Google Shape;746;p111"/>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47" name="Google Shape;747;p111"/>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2"/>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Write SQL query to retrieve Tweet by Tweet Id</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53" name="Google Shape;753;p11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54" name="Google Shape;754;p112"/>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55" name="Google Shape;755;p112"/>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56" name="Google Shape;756;p112"/>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13"/>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Advanced SQL query (JOIN) to search Tweets based on HashTag</a:t>
            </a:r>
            <a:endParaRPr b="1">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62" name="Google Shape;762;p11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63" name="Google Shape;763;p113"/>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64" name="Google Shape;764;p113"/>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65" name="Google Shape;765;p113"/>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771" name="Google Shape;771;p11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Request Units</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772" name="Google Shape;772;p11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773" name="Google Shape;773;p11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5"/>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1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780" name="Google Shape;780;p115"/>
          <p:cNvSpPr txBox="1"/>
          <p:nvPr/>
        </p:nvSpPr>
        <p:spPr>
          <a:xfrm>
            <a:off x="3213600" y="1167388"/>
            <a:ext cx="52593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 Units (RU) is a rate-based currency</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Abstracts physical resources for performing requests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Key to providing isolation in a multi-tenant environment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Enables SLAs for predictable performance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Foreground and background activities</a:t>
            </a:r>
            <a:endParaRPr>
              <a:solidFill>
                <a:srgbClr val="3F3F3F"/>
              </a:solidFill>
              <a:latin typeface="Lato"/>
              <a:ea typeface="Lato"/>
              <a:cs typeface="Lato"/>
              <a:sym typeface="Lato"/>
            </a:endParaRPr>
          </a:p>
        </p:txBody>
      </p:sp>
      <p:grpSp>
        <p:nvGrpSpPr>
          <p:cNvPr id="781" name="Google Shape;781;p115"/>
          <p:cNvGrpSpPr/>
          <p:nvPr/>
        </p:nvGrpSpPr>
        <p:grpSpPr>
          <a:xfrm>
            <a:off x="83191" y="1302576"/>
            <a:ext cx="2697328" cy="2614412"/>
            <a:chOff x="0" y="1378237"/>
            <a:chExt cx="1955010" cy="1664700"/>
          </a:xfrm>
        </p:grpSpPr>
        <p:sp>
          <p:nvSpPr>
            <p:cNvPr id="782" name="Google Shape;782;p115"/>
            <p:cNvSpPr/>
            <p:nvPr/>
          </p:nvSpPr>
          <p:spPr>
            <a:xfrm>
              <a:off x="670536" y="2296237"/>
              <a:ext cx="906600" cy="7467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600"/>
                <a:buFont typeface="Calibri"/>
                <a:buNone/>
              </a:pPr>
              <a:endParaRPr sz="1600" b="0" i="0" u="none" strike="noStrike" cap="none">
                <a:solidFill>
                  <a:srgbClr val="000000"/>
                </a:solidFill>
                <a:latin typeface="Quattrocento Sans"/>
                <a:ea typeface="Quattrocento Sans"/>
                <a:cs typeface="Quattrocento Sans"/>
                <a:sym typeface="Quattrocento Sans"/>
              </a:endParaRPr>
            </a:p>
          </p:txBody>
        </p:sp>
        <p:grpSp>
          <p:nvGrpSpPr>
            <p:cNvPr id="783" name="Google Shape;783;p115"/>
            <p:cNvGrpSpPr/>
            <p:nvPr/>
          </p:nvGrpSpPr>
          <p:grpSpPr>
            <a:xfrm>
              <a:off x="721306" y="2563323"/>
              <a:ext cx="210713" cy="337602"/>
              <a:chOff x="1816591" y="5583234"/>
              <a:chExt cx="702610" cy="719833"/>
            </a:xfrm>
          </p:grpSpPr>
          <p:sp>
            <p:nvSpPr>
              <p:cNvPr id="784" name="Google Shape;784;p115"/>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785" name="Google Shape;785;p115"/>
              <p:cNvGrpSpPr/>
              <p:nvPr/>
            </p:nvGrpSpPr>
            <p:grpSpPr>
              <a:xfrm>
                <a:off x="1816591" y="5583234"/>
                <a:ext cx="518444" cy="717723"/>
                <a:chOff x="13103226" y="2775830"/>
                <a:chExt cx="1039800" cy="1407300"/>
              </a:xfrm>
            </p:grpSpPr>
            <p:sp>
              <p:nvSpPr>
                <p:cNvPr id="786" name="Google Shape;786;p115"/>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7" name="Google Shape;787;p115"/>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8" name="Google Shape;788;p115"/>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9" name="Google Shape;789;p115"/>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0" name="Google Shape;790;p115"/>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1" name="Google Shape;791;p115"/>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2" name="Google Shape;792;p115"/>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3" name="Google Shape;793;p115"/>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4" name="Google Shape;794;p115"/>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795" name="Google Shape;795;p115"/>
            <p:cNvGrpSpPr/>
            <p:nvPr/>
          </p:nvGrpSpPr>
          <p:grpSpPr>
            <a:xfrm>
              <a:off x="929636" y="2564827"/>
              <a:ext cx="203370" cy="351598"/>
              <a:chOff x="7205045" y="4706015"/>
              <a:chExt cx="495300" cy="1033200"/>
            </a:xfrm>
          </p:grpSpPr>
          <p:sp>
            <p:nvSpPr>
              <p:cNvPr id="796" name="Google Shape;796;p115"/>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7" name="Google Shape;797;p115"/>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8" name="Google Shape;798;p115"/>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9" name="Google Shape;799;p115"/>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0" name="Google Shape;800;p115"/>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1" name="Google Shape;801;p115"/>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2" name="Google Shape;802;p115"/>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3" name="Google Shape;803;p115"/>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4" name="Google Shape;804;p115"/>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5" name="Google Shape;805;p115"/>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6" name="Google Shape;806;p115"/>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7" name="Google Shape;807;p115"/>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8" name="Google Shape;808;p115"/>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9" name="Google Shape;809;p115"/>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0" name="Google Shape;810;p115"/>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1" name="Google Shape;811;p115"/>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2" name="Google Shape;812;p115"/>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BCF2"/>
                  </a:solidFill>
                  <a:latin typeface="Quattrocento Sans"/>
                  <a:ea typeface="Quattrocento Sans"/>
                  <a:cs typeface="Quattrocento Sans"/>
                  <a:sym typeface="Quattrocento Sans"/>
                </a:endParaRPr>
              </a:p>
            </p:txBody>
          </p:sp>
          <p:sp>
            <p:nvSpPr>
              <p:cNvPr id="813" name="Google Shape;813;p115"/>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4" name="Google Shape;814;p115"/>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5" name="Google Shape;815;p115"/>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6" name="Google Shape;816;p115"/>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7" name="Google Shape;817;p115"/>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8" name="Google Shape;818;p115"/>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9" name="Google Shape;819;p115"/>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0" name="Google Shape;820;p115"/>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1" name="Google Shape;821;p115"/>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2" name="Google Shape;822;p115"/>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3" name="Google Shape;823;p115"/>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4" name="Google Shape;824;p115"/>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5" name="Google Shape;825;p115"/>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6" name="Google Shape;826;p115"/>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7" name="Google Shape;827;p115"/>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grpSp>
        <p:sp>
          <p:nvSpPr>
            <p:cNvPr id="828" name="Google Shape;828;p115"/>
            <p:cNvSpPr/>
            <p:nvPr/>
          </p:nvSpPr>
          <p:spPr>
            <a:xfrm>
              <a:off x="1168306" y="2560215"/>
              <a:ext cx="136912" cy="348464"/>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829" name="Google Shape;829;p115"/>
            <p:cNvCxnSpPr>
              <a:stCxn id="830" idx="2"/>
              <a:endCxn id="786" idx="0"/>
            </p:cNvCxnSpPr>
            <p:nvPr/>
          </p:nvCxnSpPr>
          <p:spPr>
            <a:xfrm>
              <a:off x="603300" y="2017588"/>
              <a:ext cx="195600" cy="545700"/>
            </a:xfrm>
            <a:prstGeom prst="straightConnector1">
              <a:avLst/>
            </a:prstGeom>
            <a:noFill/>
            <a:ln w="9525" cap="flat" cmpd="sng">
              <a:solidFill>
                <a:srgbClr val="A5A5A5"/>
              </a:solidFill>
              <a:prstDash val="dash"/>
              <a:round/>
              <a:headEnd type="none" w="sm" len="sm"/>
              <a:tailEnd type="none" w="sm" len="sm"/>
            </a:ln>
          </p:spPr>
        </p:cxnSp>
        <p:sp>
          <p:nvSpPr>
            <p:cNvPr id="831" name="Google Shape;831;p115"/>
            <p:cNvSpPr txBox="1"/>
            <p:nvPr/>
          </p:nvSpPr>
          <p:spPr>
            <a:xfrm>
              <a:off x="1236810" y="1893726"/>
              <a:ext cx="7182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IOPS</a:t>
              </a:r>
              <a:endParaRPr/>
            </a:p>
          </p:txBody>
        </p:sp>
        <p:cxnSp>
          <p:nvCxnSpPr>
            <p:cNvPr id="832" name="Google Shape;832;p115"/>
            <p:cNvCxnSpPr>
              <a:stCxn id="831" idx="2"/>
              <a:endCxn id="828" idx="0"/>
            </p:cNvCxnSpPr>
            <p:nvPr/>
          </p:nvCxnSpPr>
          <p:spPr>
            <a:xfrm flipH="1">
              <a:off x="1236810" y="2058726"/>
              <a:ext cx="359100" cy="501300"/>
            </a:xfrm>
            <a:prstGeom prst="straightConnector1">
              <a:avLst/>
            </a:prstGeom>
            <a:noFill/>
            <a:ln w="9525" cap="flat" cmpd="sng">
              <a:solidFill>
                <a:srgbClr val="A5A5A5"/>
              </a:solidFill>
              <a:prstDash val="dash"/>
              <a:round/>
              <a:headEnd type="none" w="sm" len="sm"/>
              <a:tailEnd type="none" w="sm" len="sm"/>
            </a:ln>
          </p:spPr>
        </p:cxnSp>
        <p:sp>
          <p:nvSpPr>
            <p:cNvPr id="833" name="Google Shape;833;p115"/>
            <p:cNvSpPr txBox="1"/>
            <p:nvPr/>
          </p:nvSpPr>
          <p:spPr>
            <a:xfrm>
              <a:off x="836795" y="1378237"/>
              <a:ext cx="8943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CPU</a:t>
              </a:r>
              <a:endParaRPr/>
            </a:p>
          </p:txBody>
        </p:sp>
        <p:cxnSp>
          <p:nvCxnSpPr>
            <p:cNvPr id="834" name="Google Shape;834;p115"/>
            <p:cNvCxnSpPr>
              <a:endCxn id="812" idx="0"/>
            </p:cNvCxnSpPr>
            <p:nvPr/>
          </p:nvCxnSpPr>
          <p:spPr>
            <a:xfrm flipH="1">
              <a:off x="1031321" y="1608427"/>
              <a:ext cx="16200" cy="956400"/>
            </a:xfrm>
            <a:prstGeom prst="straightConnector1">
              <a:avLst/>
            </a:prstGeom>
            <a:noFill/>
            <a:ln w="9525" cap="flat" cmpd="sng">
              <a:solidFill>
                <a:srgbClr val="A5A5A5"/>
              </a:solidFill>
              <a:prstDash val="dash"/>
              <a:round/>
              <a:headEnd type="none" w="sm" len="sm"/>
              <a:tailEnd type="none" w="sm" len="sm"/>
            </a:ln>
          </p:spPr>
        </p:cxnSp>
        <p:sp>
          <p:nvSpPr>
            <p:cNvPr id="830" name="Google Shape;830;p115"/>
            <p:cNvSpPr txBox="1"/>
            <p:nvPr/>
          </p:nvSpPr>
          <p:spPr>
            <a:xfrm>
              <a:off x="0" y="1852588"/>
              <a:ext cx="12066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Memory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6"/>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1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841" name="Google Shape;841;p116"/>
          <p:cNvSpPr txBox="1"/>
          <p:nvPr/>
        </p:nvSpPr>
        <p:spPr>
          <a:xfrm>
            <a:off x="3006425" y="1129350"/>
            <a:ext cx="54420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Normalized across various access methods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1 RU =  1 read of 1 KB record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Each request consumes fixed RUs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Applies to reads, writes, queries, and stored procedure execution</a:t>
            </a:r>
            <a:endParaRPr>
              <a:solidFill>
                <a:srgbClr val="3F3F3F"/>
              </a:solidFill>
              <a:latin typeface="Lato"/>
              <a:ea typeface="Lato"/>
              <a:cs typeface="Lato"/>
              <a:sym typeface="Lato"/>
            </a:endParaRPr>
          </a:p>
        </p:txBody>
      </p:sp>
      <p:grpSp>
        <p:nvGrpSpPr>
          <p:cNvPr id="842" name="Google Shape;842;p116"/>
          <p:cNvGrpSpPr/>
          <p:nvPr/>
        </p:nvGrpSpPr>
        <p:grpSpPr>
          <a:xfrm>
            <a:off x="63382" y="1371553"/>
            <a:ext cx="2733877" cy="2476484"/>
            <a:chOff x="277121" y="1318153"/>
            <a:chExt cx="4895911" cy="4918539"/>
          </a:xfrm>
        </p:grpSpPr>
        <p:grpSp>
          <p:nvGrpSpPr>
            <p:cNvPr id="843" name="Google Shape;843;p116"/>
            <p:cNvGrpSpPr/>
            <p:nvPr/>
          </p:nvGrpSpPr>
          <p:grpSpPr>
            <a:xfrm>
              <a:off x="277121" y="1318153"/>
              <a:ext cx="4895911" cy="4918539"/>
              <a:chOff x="2800456" y="1826778"/>
              <a:chExt cx="3158448" cy="2906938"/>
            </a:xfrm>
          </p:grpSpPr>
          <p:sp>
            <p:nvSpPr>
              <p:cNvPr id="844" name="Google Shape;844;p116"/>
              <p:cNvSpPr/>
              <p:nvPr/>
            </p:nvSpPr>
            <p:spPr>
              <a:xfrm>
                <a:off x="2800456" y="1871427"/>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GET</a:t>
                </a:r>
                <a:endParaRPr/>
              </a:p>
            </p:txBody>
          </p:sp>
          <p:cxnSp>
            <p:nvCxnSpPr>
              <p:cNvPr id="845" name="Google Shape;845;p116"/>
              <p:cNvCxnSpPr>
                <a:stCxn id="844" idx="3"/>
                <a:endCxn id="846" idx="1"/>
              </p:cNvCxnSpPr>
              <p:nvPr/>
            </p:nvCxnSpPr>
            <p:spPr>
              <a:xfrm>
                <a:off x="3665656" y="2045877"/>
                <a:ext cx="253500" cy="0"/>
              </a:xfrm>
              <a:prstGeom prst="straightConnector1">
                <a:avLst/>
              </a:prstGeom>
              <a:noFill/>
              <a:ln w="9525" cap="flat" cmpd="sng">
                <a:solidFill>
                  <a:srgbClr val="000000"/>
                </a:solidFill>
                <a:prstDash val="solid"/>
                <a:miter lim="800000"/>
                <a:headEnd type="none" w="sm" len="sm"/>
                <a:tailEnd type="triangle" w="med" len="med"/>
              </a:ln>
            </p:spPr>
          </p:cxnSp>
          <p:sp>
            <p:nvSpPr>
              <p:cNvPr id="846" name="Google Shape;846;p116"/>
              <p:cNvSpPr/>
              <p:nvPr/>
            </p:nvSpPr>
            <p:spPr>
              <a:xfrm>
                <a:off x="3919093" y="1894492"/>
                <a:ext cx="945918" cy="302616"/>
              </a:xfrm>
              <a:prstGeom prst="flowChartDocument">
                <a:avLst/>
              </a:prstGeom>
              <a:noFill/>
              <a:ln w="9525" cap="flat" cmpd="sng">
                <a:solidFill>
                  <a:srgbClr val="0B81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grpSp>
            <p:nvGrpSpPr>
              <p:cNvPr id="847" name="Google Shape;847;p116"/>
              <p:cNvGrpSpPr/>
              <p:nvPr/>
            </p:nvGrpSpPr>
            <p:grpSpPr>
              <a:xfrm>
                <a:off x="5316176" y="1826778"/>
                <a:ext cx="310420" cy="330513"/>
                <a:chOff x="5444930" y="4371627"/>
                <a:chExt cx="1888200" cy="1235100"/>
              </a:xfrm>
            </p:grpSpPr>
            <p:sp>
              <p:nvSpPr>
                <p:cNvPr id="848" name="Google Shape;84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849" name="Google Shape;849;p116"/>
                <p:cNvGrpSpPr/>
                <p:nvPr/>
              </p:nvGrpSpPr>
              <p:grpSpPr>
                <a:xfrm>
                  <a:off x="5567793" y="4821277"/>
                  <a:ext cx="545647" cy="602356"/>
                  <a:chOff x="1816591" y="5583234"/>
                  <a:chExt cx="702610" cy="719833"/>
                </a:xfrm>
              </p:grpSpPr>
              <p:sp>
                <p:nvSpPr>
                  <p:cNvPr id="850" name="Google Shape;85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851" name="Google Shape;851;p116"/>
                  <p:cNvGrpSpPr/>
                  <p:nvPr/>
                </p:nvGrpSpPr>
                <p:grpSpPr>
                  <a:xfrm>
                    <a:off x="1816591" y="5583234"/>
                    <a:ext cx="518444" cy="717723"/>
                    <a:chOff x="13103226" y="2775830"/>
                    <a:chExt cx="1039800" cy="1407300"/>
                  </a:xfrm>
                </p:grpSpPr>
                <p:sp>
                  <p:nvSpPr>
                    <p:cNvPr id="852" name="Google Shape;85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3" name="Google Shape;85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4" name="Google Shape;85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5" name="Google Shape;85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6" name="Google Shape;85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7" name="Google Shape;85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8" name="Google Shape;85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9" name="Google Shape;85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60" name="Google Shape;86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861" name="Google Shape;861;p116"/>
                <p:cNvGrpSpPr/>
                <p:nvPr/>
              </p:nvGrpSpPr>
              <p:grpSpPr>
                <a:xfrm>
                  <a:off x="6124903" y="4759457"/>
                  <a:ext cx="450376" cy="763638"/>
                  <a:chOff x="7205045" y="4706015"/>
                  <a:chExt cx="495300" cy="1033200"/>
                </a:xfrm>
              </p:grpSpPr>
              <p:sp>
                <p:nvSpPr>
                  <p:cNvPr id="862" name="Google Shape;86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3" name="Google Shape;86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4" name="Google Shape;86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5" name="Google Shape;86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6" name="Google Shape;86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7" name="Google Shape;86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8" name="Google Shape;86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9" name="Google Shape;86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0" name="Google Shape;87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1" name="Google Shape;87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2" name="Google Shape;87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3" name="Google Shape;87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4" name="Google Shape;87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5" name="Google Shape;87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6" name="Google Shape;87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7" name="Google Shape;87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8" name="Google Shape;87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879" name="Google Shape;87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0" name="Google Shape;88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1" name="Google Shape;88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2" name="Google Shape;88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3" name="Google Shape;88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4" name="Google Shape;88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5" name="Google Shape;88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6" name="Google Shape;88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7" name="Google Shape;88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8" name="Google Shape;88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9" name="Google Shape;88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0" name="Google Shape;89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1" name="Google Shape;89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2" name="Google Shape;89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3" name="Google Shape;89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894" name="Google Shape;89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895" name="Google Shape;895;p116"/>
              <p:cNvSpPr/>
              <p:nvPr/>
            </p:nvSpPr>
            <p:spPr>
              <a:xfrm>
                <a:off x="3942833" y="2564029"/>
                <a:ext cx="861516" cy="461268"/>
              </a:xfrm>
              <a:prstGeom prst="flowChartMultidocument">
                <a:avLst/>
              </a:prstGeom>
              <a:noFill/>
              <a:ln w="9525" cap="flat" cmpd="sng">
                <a:solidFill>
                  <a:srgbClr val="0B817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sp>
            <p:nvSpPr>
              <p:cNvPr id="896" name="Google Shape;896;p116"/>
              <p:cNvSpPr/>
              <p:nvPr/>
            </p:nvSpPr>
            <p:spPr>
              <a:xfrm>
                <a:off x="2836322" y="2620913"/>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POST</a:t>
                </a:r>
                <a:endParaRPr/>
              </a:p>
            </p:txBody>
          </p:sp>
          <p:cxnSp>
            <p:nvCxnSpPr>
              <p:cNvPr id="897" name="Google Shape;897;p116"/>
              <p:cNvCxnSpPr>
                <a:stCxn id="896" idx="3"/>
                <a:endCxn id="895" idx="1"/>
              </p:cNvCxnSpPr>
              <p:nvPr/>
            </p:nvCxnSpPr>
            <p:spPr>
              <a:xfrm rot="10800000" flipH="1">
                <a:off x="3701522" y="2794763"/>
                <a:ext cx="241200" cy="600"/>
              </a:xfrm>
              <a:prstGeom prst="straightConnector1">
                <a:avLst/>
              </a:prstGeom>
              <a:noFill/>
              <a:ln w="9525" cap="flat" cmpd="sng">
                <a:solidFill>
                  <a:srgbClr val="000000"/>
                </a:solidFill>
                <a:prstDash val="solid"/>
                <a:miter lim="800000"/>
                <a:headEnd type="none" w="sm" len="sm"/>
                <a:tailEnd type="triangle" w="med" len="med"/>
              </a:ln>
            </p:spPr>
          </p:cxnSp>
          <p:grpSp>
            <p:nvGrpSpPr>
              <p:cNvPr id="898" name="Google Shape;898;p116"/>
              <p:cNvGrpSpPr/>
              <p:nvPr/>
            </p:nvGrpSpPr>
            <p:grpSpPr>
              <a:xfrm>
                <a:off x="5293606" y="2364875"/>
                <a:ext cx="310420" cy="330513"/>
                <a:chOff x="5444930" y="4371627"/>
                <a:chExt cx="1888200" cy="1235100"/>
              </a:xfrm>
            </p:grpSpPr>
            <p:sp>
              <p:nvSpPr>
                <p:cNvPr id="899" name="Google Shape;899;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00" name="Google Shape;900;p116"/>
                <p:cNvGrpSpPr/>
                <p:nvPr/>
              </p:nvGrpSpPr>
              <p:grpSpPr>
                <a:xfrm>
                  <a:off x="5567793" y="4821277"/>
                  <a:ext cx="545647" cy="602356"/>
                  <a:chOff x="1816591" y="5583234"/>
                  <a:chExt cx="702610" cy="719833"/>
                </a:xfrm>
              </p:grpSpPr>
              <p:sp>
                <p:nvSpPr>
                  <p:cNvPr id="901" name="Google Shape;901;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02" name="Google Shape;902;p116"/>
                  <p:cNvGrpSpPr/>
                  <p:nvPr/>
                </p:nvGrpSpPr>
                <p:grpSpPr>
                  <a:xfrm>
                    <a:off x="1816591" y="5583234"/>
                    <a:ext cx="518444" cy="717723"/>
                    <a:chOff x="13103226" y="2775830"/>
                    <a:chExt cx="1039800" cy="1407300"/>
                  </a:xfrm>
                </p:grpSpPr>
                <p:sp>
                  <p:nvSpPr>
                    <p:cNvPr id="903" name="Google Shape;903;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4" name="Google Shape;904;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5" name="Google Shape;905;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6" name="Google Shape;906;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7" name="Google Shape;907;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8" name="Google Shape;908;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9" name="Google Shape;909;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10" name="Google Shape;910;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11" name="Google Shape;911;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912" name="Google Shape;912;p116"/>
                <p:cNvGrpSpPr/>
                <p:nvPr/>
              </p:nvGrpSpPr>
              <p:grpSpPr>
                <a:xfrm>
                  <a:off x="6124903" y="4759457"/>
                  <a:ext cx="450376" cy="763638"/>
                  <a:chOff x="7205045" y="4706015"/>
                  <a:chExt cx="495300" cy="1033200"/>
                </a:xfrm>
              </p:grpSpPr>
              <p:sp>
                <p:nvSpPr>
                  <p:cNvPr id="913" name="Google Shape;913;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4" name="Google Shape;914;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5" name="Google Shape;915;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6" name="Google Shape;916;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7" name="Google Shape;917;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8" name="Google Shape;918;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9" name="Google Shape;919;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0" name="Google Shape;920;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1" name="Google Shape;921;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2" name="Google Shape;922;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3" name="Google Shape;923;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4" name="Google Shape;924;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5" name="Google Shape;925;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6" name="Google Shape;926;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7" name="Google Shape;927;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8" name="Google Shape;928;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9" name="Google Shape;929;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930" name="Google Shape;930;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1" name="Google Shape;931;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2" name="Google Shape;932;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3" name="Google Shape;933;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4" name="Google Shape;934;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5" name="Google Shape;935;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6" name="Google Shape;936;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7" name="Google Shape;937;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8" name="Google Shape;938;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9" name="Google Shape;939;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0" name="Google Shape;940;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1" name="Google Shape;941;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2" name="Google Shape;942;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3" name="Google Shape;943;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4" name="Google Shape;944;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945" name="Google Shape;945;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946" name="Google Shape;946;p116"/>
              <p:cNvGrpSpPr/>
              <p:nvPr/>
            </p:nvGrpSpPr>
            <p:grpSpPr>
              <a:xfrm>
                <a:off x="5270860" y="2734800"/>
                <a:ext cx="310420" cy="330513"/>
                <a:chOff x="5444930" y="4371627"/>
                <a:chExt cx="1888200" cy="1235100"/>
              </a:xfrm>
            </p:grpSpPr>
            <p:sp>
              <p:nvSpPr>
                <p:cNvPr id="947" name="Google Shape;947;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48" name="Google Shape;948;p116"/>
                <p:cNvGrpSpPr/>
                <p:nvPr/>
              </p:nvGrpSpPr>
              <p:grpSpPr>
                <a:xfrm>
                  <a:off x="5567793" y="4821277"/>
                  <a:ext cx="545647" cy="602356"/>
                  <a:chOff x="1816591" y="5583234"/>
                  <a:chExt cx="702610" cy="719833"/>
                </a:xfrm>
              </p:grpSpPr>
              <p:sp>
                <p:nvSpPr>
                  <p:cNvPr id="949" name="Google Shape;949;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50" name="Google Shape;950;p116"/>
                  <p:cNvGrpSpPr/>
                  <p:nvPr/>
                </p:nvGrpSpPr>
                <p:grpSpPr>
                  <a:xfrm>
                    <a:off x="1816591" y="5583234"/>
                    <a:ext cx="518444" cy="717723"/>
                    <a:chOff x="13103226" y="2775830"/>
                    <a:chExt cx="1039800" cy="1407300"/>
                  </a:xfrm>
                </p:grpSpPr>
                <p:sp>
                  <p:nvSpPr>
                    <p:cNvPr id="951" name="Google Shape;951;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2" name="Google Shape;952;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3" name="Google Shape;953;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4" name="Google Shape;954;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5" name="Google Shape;955;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6" name="Google Shape;956;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7" name="Google Shape;957;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8" name="Google Shape;958;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9" name="Google Shape;959;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960" name="Google Shape;960;p116"/>
                <p:cNvGrpSpPr/>
                <p:nvPr/>
              </p:nvGrpSpPr>
              <p:grpSpPr>
                <a:xfrm>
                  <a:off x="6124903" y="4759457"/>
                  <a:ext cx="450376" cy="763638"/>
                  <a:chOff x="7205045" y="4706015"/>
                  <a:chExt cx="495300" cy="1033200"/>
                </a:xfrm>
              </p:grpSpPr>
              <p:sp>
                <p:nvSpPr>
                  <p:cNvPr id="961" name="Google Shape;961;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2" name="Google Shape;962;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3" name="Google Shape;963;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4" name="Google Shape;964;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5" name="Google Shape;965;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6" name="Google Shape;966;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7" name="Google Shape;967;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8" name="Google Shape;968;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9" name="Google Shape;969;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0" name="Google Shape;970;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1" name="Google Shape;971;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2" name="Google Shape;972;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3" name="Google Shape;973;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4" name="Google Shape;974;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5" name="Google Shape;975;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6" name="Google Shape;976;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7" name="Google Shape;977;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978" name="Google Shape;978;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9" name="Google Shape;979;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0" name="Google Shape;980;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1" name="Google Shape;981;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2" name="Google Shape;982;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3" name="Google Shape;983;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4" name="Google Shape;984;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5" name="Google Shape;985;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6" name="Google Shape;986;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7" name="Google Shape;987;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8" name="Google Shape;988;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9" name="Google Shape;989;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0" name="Google Shape;990;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1" name="Google Shape;991;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2" name="Google Shape;992;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993" name="Google Shape;993;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994" name="Google Shape;994;p116"/>
              <p:cNvSpPr/>
              <p:nvPr/>
            </p:nvSpPr>
            <p:spPr>
              <a:xfrm>
                <a:off x="2815976" y="3415594"/>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PUT</a:t>
                </a:r>
                <a:endParaRPr/>
              </a:p>
            </p:txBody>
          </p:sp>
          <p:cxnSp>
            <p:nvCxnSpPr>
              <p:cNvPr id="995" name="Google Shape;995;p116"/>
              <p:cNvCxnSpPr>
                <a:stCxn id="994" idx="3"/>
                <a:endCxn id="996" idx="1"/>
              </p:cNvCxnSpPr>
              <p:nvPr/>
            </p:nvCxnSpPr>
            <p:spPr>
              <a:xfrm rot="10800000" flipH="1">
                <a:off x="3681176" y="3587344"/>
                <a:ext cx="170100" cy="2700"/>
              </a:xfrm>
              <a:prstGeom prst="straightConnector1">
                <a:avLst/>
              </a:prstGeom>
              <a:noFill/>
              <a:ln w="9525" cap="flat" cmpd="sng">
                <a:solidFill>
                  <a:srgbClr val="000000"/>
                </a:solidFill>
                <a:prstDash val="solid"/>
                <a:miter lim="800000"/>
                <a:headEnd type="none" w="sm" len="sm"/>
                <a:tailEnd type="triangle" w="med" len="med"/>
              </a:ln>
            </p:spPr>
          </p:cxnSp>
          <p:sp>
            <p:nvSpPr>
              <p:cNvPr id="996" name="Google Shape;996;p116"/>
              <p:cNvSpPr/>
              <p:nvPr/>
            </p:nvSpPr>
            <p:spPr>
              <a:xfrm>
                <a:off x="3851459" y="3435966"/>
                <a:ext cx="967464" cy="302616"/>
              </a:xfrm>
              <a:prstGeom prst="flowChartDocument">
                <a:avLst/>
              </a:prstGeom>
              <a:noFill/>
              <a:ln w="9525" cap="flat" cmpd="sng">
                <a:solidFill>
                  <a:srgbClr val="0B81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grpSp>
            <p:nvGrpSpPr>
              <p:cNvPr id="997" name="Google Shape;997;p116"/>
              <p:cNvGrpSpPr/>
              <p:nvPr/>
            </p:nvGrpSpPr>
            <p:grpSpPr>
              <a:xfrm>
                <a:off x="5241601" y="3256142"/>
                <a:ext cx="310420" cy="330513"/>
                <a:chOff x="5444930" y="4371627"/>
                <a:chExt cx="1888200" cy="1235100"/>
              </a:xfrm>
            </p:grpSpPr>
            <p:sp>
              <p:nvSpPr>
                <p:cNvPr id="998" name="Google Shape;99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99" name="Google Shape;999;p116"/>
                <p:cNvGrpSpPr/>
                <p:nvPr/>
              </p:nvGrpSpPr>
              <p:grpSpPr>
                <a:xfrm>
                  <a:off x="5567793" y="4821277"/>
                  <a:ext cx="545647" cy="602356"/>
                  <a:chOff x="1816591" y="5583234"/>
                  <a:chExt cx="702610" cy="719833"/>
                </a:xfrm>
              </p:grpSpPr>
              <p:sp>
                <p:nvSpPr>
                  <p:cNvPr id="1000" name="Google Shape;100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01" name="Google Shape;1001;p116"/>
                  <p:cNvGrpSpPr/>
                  <p:nvPr/>
                </p:nvGrpSpPr>
                <p:grpSpPr>
                  <a:xfrm>
                    <a:off x="1816591" y="5583234"/>
                    <a:ext cx="518444" cy="717723"/>
                    <a:chOff x="13103226" y="2775830"/>
                    <a:chExt cx="1039800" cy="1407300"/>
                  </a:xfrm>
                </p:grpSpPr>
                <p:sp>
                  <p:nvSpPr>
                    <p:cNvPr id="1002" name="Google Shape;100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3" name="Google Shape;100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4" name="Google Shape;100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5" name="Google Shape;100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6" name="Google Shape;100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7" name="Google Shape;100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8" name="Google Shape;100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9" name="Google Shape;100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10" name="Google Shape;101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011" name="Google Shape;1011;p116"/>
                <p:cNvGrpSpPr/>
                <p:nvPr/>
              </p:nvGrpSpPr>
              <p:grpSpPr>
                <a:xfrm>
                  <a:off x="6124903" y="4759457"/>
                  <a:ext cx="450376" cy="763638"/>
                  <a:chOff x="7205045" y="4706015"/>
                  <a:chExt cx="495300" cy="1033200"/>
                </a:xfrm>
              </p:grpSpPr>
              <p:sp>
                <p:nvSpPr>
                  <p:cNvPr id="1012" name="Google Shape;101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3" name="Google Shape;101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4" name="Google Shape;101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5" name="Google Shape;101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6" name="Google Shape;101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7" name="Google Shape;101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8" name="Google Shape;101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9" name="Google Shape;101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0" name="Google Shape;102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1" name="Google Shape;102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2" name="Google Shape;102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3" name="Google Shape;102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4" name="Google Shape;102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5" name="Google Shape;102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6" name="Google Shape;102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7" name="Google Shape;102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8" name="Google Shape;102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029" name="Google Shape;102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0" name="Google Shape;103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1" name="Google Shape;103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2" name="Google Shape;103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3" name="Google Shape;103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4" name="Google Shape;103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5" name="Google Shape;103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6" name="Google Shape;103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7" name="Google Shape;103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8" name="Google Shape;103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9" name="Google Shape;103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0" name="Google Shape;104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1" name="Google Shape;104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2" name="Google Shape;104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3" name="Google Shape;104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044" name="Google Shape;104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045" name="Google Shape;1045;p116"/>
              <p:cNvGrpSpPr/>
              <p:nvPr/>
            </p:nvGrpSpPr>
            <p:grpSpPr>
              <a:xfrm>
                <a:off x="5215037" y="3605681"/>
                <a:ext cx="310420" cy="330513"/>
                <a:chOff x="5444930" y="4371627"/>
                <a:chExt cx="1888200" cy="1235100"/>
              </a:xfrm>
            </p:grpSpPr>
            <p:sp>
              <p:nvSpPr>
                <p:cNvPr id="1046" name="Google Shape;1046;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47" name="Google Shape;1047;p116"/>
                <p:cNvGrpSpPr/>
                <p:nvPr/>
              </p:nvGrpSpPr>
              <p:grpSpPr>
                <a:xfrm>
                  <a:off x="5567793" y="4821277"/>
                  <a:ext cx="545647" cy="602356"/>
                  <a:chOff x="1816591" y="5583234"/>
                  <a:chExt cx="702610" cy="719833"/>
                </a:xfrm>
              </p:grpSpPr>
              <p:sp>
                <p:nvSpPr>
                  <p:cNvPr id="1048" name="Google Shape;1048;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49" name="Google Shape;1049;p116"/>
                  <p:cNvGrpSpPr/>
                  <p:nvPr/>
                </p:nvGrpSpPr>
                <p:grpSpPr>
                  <a:xfrm>
                    <a:off x="1816591" y="5583234"/>
                    <a:ext cx="518444" cy="717723"/>
                    <a:chOff x="13103226" y="2775830"/>
                    <a:chExt cx="1039800" cy="1407300"/>
                  </a:xfrm>
                </p:grpSpPr>
                <p:sp>
                  <p:nvSpPr>
                    <p:cNvPr id="1050" name="Google Shape;1050;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1" name="Google Shape;1051;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2" name="Google Shape;1052;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3" name="Google Shape;1053;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4" name="Google Shape;1054;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5" name="Google Shape;1055;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6" name="Google Shape;1056;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7" name="Google Shape;1057;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8" name="Google Shape;1058;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059" name="Google Shape;1059;p116"/>
                <p:cNvGrpSpPr/>
                <p:nvPr/>
              </p:nvGrpSpPr>
              <p:grpSpPr>
                <a:xfrm>
                  <a:off x="6124903" y="4759457"/>
                  <a:ext cx="450376" cy="763638"/>
                  <a:chOff x="7205045" y="4706015"/>
                  <a:chExt cx="495300" cy="1033200"/>
                </a:xfrm>
              </p:grpSpPr>
              <p:sp>
                <p:nvSpPr>
                  <p:cNvPr id="1060" name="Google Shape;1060;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1" name="Google Shape;1061;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2" name="Google Shape;1062;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3" name="Google Shape;1063;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4" name="Google Shape;1064;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5" name="Google Shape;1065;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6" name="Google Shape;1066;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7" name="Google Shape;1067;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8" name="Google Shape;1068;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9" name="Google Shape;1069;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0" name="Google Shape;1070;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1" name="Google Shape;1071;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2" name="Google Shape;1072;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3" name="Google Shape;1073;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4" name="Google Shape;1074;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5" name="Google Shape;1075;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6" name="Google Shape;1076;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077" name="Google Shape;1077;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8" name="Google Shape;107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9" name="Google Shape;107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0" name="Google Shape;108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1" name="Google Shape;108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2" name="Google Shape;108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3" name="Google Shape;108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4" name="Google Shape;108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5" name="Google Shape;108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6" name="Google Shape;108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7" name="Google Shape;108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8" name="Google Shape;108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9" name="Google Shape;108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90" name="Google Shape;109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91" name="Google Shape;109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092" name="Google Shape;1092;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1093" name="Google Shape;1093;p116"/>
              <p:cNvSpPr/>
              <p:nvPr/>
            </p:nvSpPr>
            <p:spPr>
              <a:xfrm>
                <a:off x="2802859" y="4191470"/>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Query</a:t>
                </a:r>
                <a:endParaRPr/>
              </a:p>
            </p:txBody>
          </p:sp>
          <p:cxnSp>
            <p:nvCxnSpPr>
              <p:cNvPr id="1094" name="Google Shape;1094;p116"/>
              <p:cNvCxnSpPr>
                <a:stCxn id="1093" idx="3"/>
                <a:endCxn id="1095" idx="1"/>
              </p:cNvCxnSpPr>
              <p:nvPr/>
            </p:nvCxnSpPr>
            <p:spPr>
              <a:xfrm>
                <a:off x="3668059" y="4365920"/>
                <a:ext cx="154200" cy="1200"/>
              </a:xfrm>
              <a:prstGeom prst="straightConnector1">
                <a:avLst/>
              </a:prstGeom>
              <a:noFill/>
              <a:ln w="9525" cap="flat" cmpd="sng">
                <a:solidFill>
                  <a:srgbClr val="000000"/>
                </a:solidFill>
                <a:prstDash val="solid"/>
                <a:miter lim="800000"/>
                <a:headEnd type="none" w="sm" len="sm"/>
                <a:tailEnd type="triangle" w="med" len="med"/>
              </a:ln>
            </p:spPr>
          </p:cxnSp>
          <p:sp>
            <p:nvSpPr>
              <p:cNvPr id="1095" name="Google Shape;1095;p116"/>
              <p:cNvSpPr/>
              <p:nvPr/>
            </p:nvSpPr>
            <p:spPr>
              <a:xfrm>
                <a:off x="3822192" y="4176778"/>
                <a:ext cx="917514" cy="380160"/>
              </a:xfrm>
              <a:prstGeom prst="flowChartMultidocument">
                <a:avLst/>
              </a:prstGeom>
              <a:noFill/>
              <a:ln w="9525" cap="flat" cmpd="sng">
                <a:solidFill>
                  <a:srgbClr val="0B817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sp>
            <p:nvSpPr>
              <p:cNvPr id="1096" name="Google Shape;1096;p116"/>
              <p:cNvSpPr/>
              <p:nvPr/>
            </p:nvSpPr>
            <p:spPr>
              <a:xfrm>
                <a:off x="4854576" y="4167548"/>
                <a:ext cx="289500" cy="2178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97" name="Google Shape;1097;p116"/>
              <p:cNvGrpSpPr/>
              <p:nvPr/>
            </p:nvGrpSpPr>
            <p:grpSpPr>
              <a:xfrm>
                <a:off x="5221225" y="4073772"/>
                <a:ext cx="310420" cy="330513"/>
                <a:chOff x="5444930" y="4371627"/>
                <a:chExt cx="1888200" cy="1235100"/>
              </a:xfrm>
            </p:grpSpPr>
            <p:sp>
              <p:nvSpPr>
                <p:cNvPr id="1098" name="Google Shape;109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99" name="Google Shape;1099;p116"/>
                <p:cNvGrpSpPr/>
                <p:nvPr/>
              </p:nvGrpSpPr>
              <p:grpSpPr>
                <a:xfrm>
                  <a:off x="5567793" y="4821277"/>
                  <a:ext cx="545647" cy="602356"/>
                  <a:chOff x="1816591" y="5583234"/>
                  <a:chExt cx="702610" cy="719833"/>
                </a:xfrm>
              </p:grpSpPr>
              <p:sp>
                <p:nvSpPr>
                  <p:cNvPr id="1100" name="Google Shape;110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01" name="Google Shape;1101;p116"/>
                  <p:cNvGrpSpPr/>
                  <p:nvPr/>
                </p:nvGrpSpPr>
                <p:grpSpPr>
                  <a:xfrm>
                    <a:off x="1816591" y="5583234"/>
                    <a:ext cx="518444" cy="717723"/>
                    <a:chOff x="13103226" y="2775830"/>
                    <a:chExt cx="1039800" cy="1407300"/>
                  </a:xfrm>
                </p:grpSpPr>
                <p:sp>
                  <p:nvSpPr>
                    <p:cNvPr id="1102" name="Google Shape;110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3" name="Google Shape;110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4" name="Google Shape;110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5" name="Google Shape;110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6" name="Google Shape;110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7" name="Google Shape;110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8" name="Google Shape;110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9" name="Google Shape;110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10" name="Google Shape;111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111" name="Google Shape;1111;p116"/>
                <p:cNvGrpSpPr/>
                <p:nvPr/>
              </p:nvGrpSpPr>
              <p:grpSpPr>
                <a:xfrm>
                  <a:off x="6124903" y="4759457"/>
                  <a:ext cx="450376" cy="763638"/>
                  <a:chOff x="7205045" y="4706015"/>
                  <a:chExt cx="495300" cy="1033200"/>
                </a:xfrm>
              </p:grpSpPr>
              <p:sp>
                <p:nvSpPr>
                  <p:cNvPr id="1112" name="Google Shape;111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3" name="Google Shape;111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4" name="Google Shape;111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5" name="Google Shape;111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6" name="Google Shape;111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7" name="Google Shape;111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8" name="Google Shape;111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9" name="Google Shape;111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0" name="Google Shape;112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1" name="Google Shape;112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2" name="Google Shape;112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3" name="Google Shape;112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4" name="Google Shape;112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5" name="Google Shape;112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6" name="Google Shape;112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7" name="Google Shape;112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8" name="Google Shape;112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129" name="Google Shape;112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0" name="Google Shape;113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1" name="Google Shape;113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2" name="Google Shape;113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3" name="Google Shape;113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4" name="Google Shape;113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5" name="Google Shape;113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6" name="Google Shape;113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7" name="Google Shape;113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8" name="Google Shape;113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9" name="Google Shape;113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0" name="Google Shape;114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1" name="Google Shape;114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2" name="Google Shape;114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3" name="Google Shape;114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144" name="Google Shape;114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145" name="Google Shape;1145;p116"/>
              <p:cNvGrpSpPr/>
              <p:nvPr/>
            </p:nvGrpSpPr>
            <p:grpSpPr>
              <a:xfrm>
                <a:off x="5578604" y="4054615"/>
                <a:ext cx="310420" cy="330513"/>
                <a:chOff x="5444930" y="4371627"/>
                <a:chExt cx="1888200" cy="1235100"/>
              </a:xfrm>
            </p:grpSpPr>
            <p:sp>
              <p:nvSpPr>
                <p:cNvPr id="1146" name="Google Shape;1146;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47" name="Google Shape;1147;p116"/>
                <p:cNvGrpSpPr/>
                <p:nvPr/>
              </p:nvGrpSpPr>
              <p:grpSpPr>
                <a:xfrm>
                  <a:off x="5567793" y="4821277"/>
                  <a:ext cx="545647" cy="602356"/>
                  <a:chOff x="1816591" y="5583234"/>
                  <a:chExt cx="702610" cy="719833"/>
                </a:xfrm>
              </p:grpSpPr>
              <p:sp>
                <p:nvSpPr>
                  <p:cNvPr id="1148" name="Google Shape;1148;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49" name="Google Shape;1149;p116"/>
                  <p:cNvGrpSpPr/>
                  <p:nvPr/>
                </p:nvGrpSpPr>
                <p:grpSpPr>
                  <a:xfrm>
                    <a:off x="1816591" y="5583234"/>
                    <a:ext cx="518444" cy="717723"/>
                    <a:chOff x="13103226" y="2775830"/>
                    <a:chExt cx="1039800" cy="1407300"/>
                  </a:xfrm>
                </p:grpSpPr>
                <p:sp>
                  <p:nvSpPr>
                    <p:cNvPr id="1150" name="Google Shape;1150;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1" name="Google Shape;1151;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2" name="Google Shape;1152;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3" name="Google Shape;1153;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4" name="Google Shape;1154;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5" name="Google Shape;1155;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6" name="Google Shape;1156;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7" name="Google Shape;1157;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8" name="Google Shape;1158;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159" name="Google Shape;1159;p116"/>
                <p:cNvGrpSpPr/>
                <p:nvPr/>
              </p:nvGrpSpPr>
              <p:grpSpPr>
                <a:xfrm>
                  <a:off x="6124903" y="4759457"/>
                  <a:ext cx="450376" cy="763638"/>
                  <a:chOff x="7205045" y="4706015"/>
                  <a:chExt cx="495300" cy="1033200"/>
                </a:xfrm>
              </p:grpSpPr>
              <p:sp>
                <p:nvSpPr>
                  <p:cNvPr id="1160" name="Google Shape;1160;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1" name="Google Shape;1161;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2" name="Google Shape;1162;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3" name="Google Shape;1163;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4" name="Google Shape;1164;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5" name="Google Shape;1165;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6" name="Google Shape;1166;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7" name="Google Shape;1167;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8" name="Google Shape;1168;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9" name="Google Shape;1169;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0" name="Google Shape;1170;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1" name="Google Shape;1171;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2" name="Google Shape;1172;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3" name="Google Shape;1173;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4" name="Google Shape;1174;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5" name="Google Shape;1175;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6" name="Google Shape;1176;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177" name="Google Shape;1177;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8" name="Google Shape;117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9" name="Google Shape;117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0" name="Google Shape;118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1" name="Google Shape;118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2" name="Google Shape;118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3" name="Google Shape;118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4" name="Google Shape;118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5" name="Google Shape;118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6" name="Google Shape;118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7" name="Google Shape;118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8" name="Google Shape;118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9" name="Google Shape;118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90" name="Google Shape;119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91" name="Google Shape;119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192" name="Google Shape;1192;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193" name="Google Shape;1193;p116"/>
              <p:cNvGrpSpPr/>
              <p:nvPr/>
            </p:nvGrpSpPr>
            <p:grpSpPr>
              <a:xfrm>
                <a:off x="5291105" y="4234289"/>
                <a:ext cx="310420" cy="330513"/>
                <a:chOff x="5444930" y="4371627"/>
                <a:chExt cx="1888200" cy="1235100"/>
              </a:xfrm>
            </p:grpSpPr>
            <p:sp>
              <p:nvSpPr>
                <p:cNvPr id="1194" name="Google Shape;1194;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95" name="Google Shape;1195;p116"/>
                <p:cNvGrpSpPr/>
                <p:nvPr/>
              </p:nvGrpSpPr>
              <p:grpSpPr>
                <a:xfrm>
                  <a:off x="5567793" y="4821277"/>
                  <a:ext cx="545647" cy="602356"/>
                  <a:chOff x="1816591" y="5583234"/>
                  <a:chExt cx="702610" cy="719833"/>
                </a:xfrm>
              </p:grpSpPr>
              <p:sp>
                <p:nvSpPr>
                  <p:cNvPr id="1196" name="Google Shape;1196;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97" name="Google Shape;1197;p116"/>
                  <p:cNvGrpSpPr/>
                  <p:nvPr/>
                </p:nvGrpSpPr>
                <p:grpSpPr>
                  <a:xfrm>
                    <a:off x="1816591" y="5583234"/>
                    <a:ext cx="518444" cy="717723"/>
                    <a:chOff x="13103226" y="2775830"/>
                    <a:chExt cx="1039800" cy="1407300"/>
                  </a:xfrm>
                </p:grpSpPr>
                <p:sp>
                  <p:nvSpPr>
                    <p:cNvPr id="1198" name="Google Shape;1198;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99" name="Google Shape;1199;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0" name="Google Shape;1200;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1" name="Google Shape;1201;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2" name="Google Shape;1202;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3" name="Google Shape;1203;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4" name="Google Shape;1204;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5" name="Google Shape;1205;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6" name="Google Shape;1206;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207" name="Google Shape;1207;p116"/>
                <p:cNvGrpSpPr/>
                <p:nvPr/>
              </p:nvGrpSpPr>
              <p:grpSpPr>
                <a:xfrm>
                  <a:off x="6124903" y="4759457"/>
                  <a:ext cx="450376" cy="763638"/>
                  <a:chOff x="7205045" y="4706015"/>
                  <a:chExt cx="495300" cy="1033200"/>
                </a:xfrm>
              </p:grpSpPr>
              <p:sp>
                <p:nvSpPr>
                  <p:cNvPr id="1208" name="Google Shape;1208;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09" name="Google Shape;1209;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0" name="Google Shape;121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1" name="Google Shape;121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2" name="Google Shape;121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3" name="Google Shape;121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4" name="Google Shape;121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5" name="Google Shape;121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6" name="Google Shape;121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7" name="Google Shape;121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8" name="Google Shape;121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9" name="Google Shape;121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0" name="Google Shape;122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1" name="Google Shape;122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2" name="Google Shape;122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3" name="Google Shape;122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4" name="Google Shape;1224;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225" name="Google Shape;1225;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6" name="Google Shape;1226;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7" name="Google Shape;1227;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8" name="Google Shape;1228;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9" name="Google Shape;1229;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0" name="Google Shape;1230;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1" name="Google Shape;1231;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2" name="Google Shape;1232;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3" name="Google Shape;1233;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4" name="Google Shape;1234;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5" name="Google Shape;1235;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6" name="Google Shape;1236;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7" name="Google Shape;1237;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8" name="Google Shape;1238;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9" name="Google Shape;1239;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240" name="Google Shape;1240;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241" name="Google Shape;1241;p116"/>
              <p:cNvGrpSpPr/>
              <p:nvPr/>
            </p:nvGrpSpPr>
            <p:grpSpPr>
              <a:xfrm>
                <a:off x="5648484" y="4215132"/>
                <a:ext cx="310420" cy="330513"/>
                <a:chOff x="5444930" y="4371627"/>
                <a:chExt cx="1888200" cy="1235100"/>
              </a:xfrm>
            </p:grpSpPr>
            <p:sp>
              <p:nvSpPr>
                <p:cNvPr id="1242" name="Google Shape;1242;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243" name="Google Shape;1243;p116"/>
                <p:cNvGrpSpPr/>
                <p:nvPr/>
              </p:nvGrpSpPr>
              <p:grpSpPr>
                <a:xfrm>
                  <a:off x="5567793" y="4821277"/>
                  <a:ext cx="545647" cy="602356"/>
                  <a:chOff x="1816591" y="5583234"/>
                  <a:chExt cx="702610" cy="719833"/>
                </a:xfrm>
              </p:grpSpPr>
              <p:sp>
                <p:nvSpPr>
                  <p:cNvPr id="1244" name="Google Shape;1244;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245" name="Google Shape;1245;p116"/>
                  <p:cNvGrpSpPr/>
                  <p:nvPr/>
                </p:nvGrpSpPr>
                <p:grpSpPr>
                  <a:xfrm>
                    <a:off x="1816591" y="5583234"/>
                    <a:ext cx="518444" cy="717723"/>
                    <a:chOff x="13103226" y="2775830"/>
                    <a:chExt cx="1039800" cy="1407300"/>
                  </a:xfrm>
                </p:grpSpPr>
                <p:sp>
                  <p:nvSpPr>
                    <p:cNvPr id="1246" name="Google Shape;1246;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7" name="Google Shape;1247;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8" name="Google Shape;1248;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9" name="Google Shape;1249;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0" name="Google Shape;1250;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1" name="Google Shape;1251;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2" name="Google Shape;1252;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3" name="Google Shape;1253;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4" name="Google Shape;1254;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255" name="Google Shape;1255;p116"/>
                <p:cNvGrpSpPr/>
                <p:nvPr/>
              </p:nvGrpSpPr>
              <p:grpSpPr>
                <a:xfrm>
                  <a:off x="6124903" y="4759457"/>
                  <a:ext cx="450376" cy="763638"/>
                  <a:chOff x="7205045" y="4706015"/>
                  <a:chExt cx="495300" cy="1033200"/>
                </a:xfrm>
              </p:grpSpPr>
              <p:sp>
                <p:nvSpPr>
                  <p:cNvPr id="1256" name="Google Shape;1256;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7" name="Google Shape;1257;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8" name="Google Shape;125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9" name="Google Shape;125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0" name="Google Shape;126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1" name="Google Shape;126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2" name="Google Shape;126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3" name="Google Shape;126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4" name="Google Shape;126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5" name="Google Shape;126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6" name="Google Shape;126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7" name="Google Shape;126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8" name="Google Shape;126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9" name="Google Shape;126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0" name="Google Shape;127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1" name="Google Shape;127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2" name="Google Shape;1272;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273" name="Google Shape;1273;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4" name="Google Shape;127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5" name="Google Shape;127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6" name="Google Shape;127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7" name="Google Shape;127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8" name="Google Shape;127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9" name="Google Shape;127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0" name="Google Shape;128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1" name="Google Shape;128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2" name="Google Shape;128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3" name="Google Shape;128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4" name="Google Shape;128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5" name="Google Shape;128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6" name="Google Shape;128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7" name="Google Shape;128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288" name="Google Shape;1288;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1289" name="Google Shape;1289;p116"/>
              <p:cNvSpPr txBox="1"/>
              <p:nvPr/>
            </p:nvSpPr>
            <p:spPr>
              <a:xfrm>
                <a:off x="3964837" y="4600216"/>
                <a:ext cx="378300" cy="1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a:t>
                </a:r>
                <a:endParaRPr/>
              </a:p>
            </p:txBody>
          </p:sp>
        </p:grpSp>
        <p:sp>
          <p:nvSpPr>
            <p:cNvPr id="1290" name="Google Shape;1290;p116"/>
            <p:cNvSpPr/>
            <p:nvPr/>
          </p:nvSpPr>
          <p:spPr>
            <a:xfrm>
              <a:off x="3461226" y="4062994"/>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91" name="Google Shape;1291;p116"/>
            <p:cNvSpPr/>
            <p:nvPr/>
          </p:nvSpPr>
          <p:spPr>
            <a:xfrm>
              <a:off x="3488669" y="2742633"/>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92" name="Google Shape;1292;p116"/>
            <p:cNvSpPr/>
            <p:nvPr/>
          </p:nvSpPr>
          <p:spPr>
            <a:xfrm>
              <a:off x="3531850" y="1544850"/>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90"/>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sz="1700" b="0" i="0" u="none" strike="noStrike" cap="none">
                <a:solidFill>
                  <a:srgbClr val="BB2938"/>
                </a:solidFill>
                <a:latin typeface="Lato"/>
                <a:ea typeface="Lato"/>
                <a:cs typeface="Lato"/>
                <a:sym typeface="Lato"/>
              </a:rPr>
              <a:t>LIXAR 				Top end-to-end Azure and AI partner in Canada</a:t>
            </a:r>
            <a:endParaRPr sz="1700" b="0" i="0" u="none" strike="noStrike" cap="none">
              <a:solidFill>
                <a:srgbClr val="BB2938"/>
              </a:solidFill>
              <a:latin typeface="Lato"/>
              <a:ea typeface="Lato"/>
              <a:cs typeface="Lato"/>
              <a:sym typeface="Lato"/>
            </a:endParaRPr>
          </a:p>
        </p:txBody>
      </p:sp>
      <p:pic>
        <p:nvPicPr>
          <p:cNvPr id="454" name="Google Shape;454;p90"/>
          <p:cNvPicPr preferRelativeResize="0"/>
          <p:nvPr/>
        </p:nvPicPr>
        <p:blipFill rotWithShape="1">
          <a:blip r:embed="rId3">
            <a:alphaModFix/>
          </a:blip>
          <a:srcRect l="246" t="20371" r="14849" b="-7578"/>
          <a:stretch/>
        </p:blipFill>
        <p:spPr>
          <a:xfrm>
            <a:off x="832250" y="589225"/>
            <a:ext cx="8331350" cy="4813550"/>
          </a:xfrm>
          <a:prstGeom prst="rect">
            <a:avLst/>
          </a:prstGeom>
          <a:noFill/>
          <a:ln>
            <a:noFill/>
          </a:ln>
        </p:spPr>
      </p:pic>
      <p:sp>
        <p:nvSpPr>
          <p:cNvPr id="455" name="Google Shape;455;p90"/>
          <p:cNvSpPr/>
          <p:nvPr/>
        </p:nvSpPr>
        <p:spPr>
          <a:xfrm>
            <a:off x="125" y="3932425"/>
            <a:ext cx="9144000" cy="1211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0"/>
          <p:cNvSpPr txBox="1"/>
          <p:nvPr/>
        </p:nvSpPr>
        <p:spPr>
          <a:xfrm>
            <a:off x="5891525" y="4136575"/>
            <a:ext cx="1511700" cy="6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B2938"/>
                </a:solidFill>
                <a:latin typeface="Lato"/>
                <a:ea typeface="Lato"/>
                <a:cs typeface="Lato"/>
                <a:sym typeface="Lato"/>
              </a:rPr>
              <a:t>Headquarters </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Ottawa, 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Lato"/>
                <a:ea typeface="Lato"/>
                <a:cs typeface="Lato"/>
                <a:sym typeface="Lato"/>
              </a:rPr>
              <a:t> </a:t>
            </a:r>
            <a:endParaRPr sz="1400" b="0" i="0" u="none" strike="noStrike" cap="none">
              <a:solidFill>
                <a:srgbClr val="595959"/>
              </a:solidFill>
              <a:latin typeface="Lato"/>
              <a:ea typeface="Lato"/>
              <a:cs typeface="Lato"/>
              <a:sym typeface="Lato"/>
            </a:endParaRPr>
          </a:p>
        </p:txBody>
      </p:sp>
      <p:sp>
        <p:nvSpPr>
          <p:cNvPr id="457" name="Google Shape;457;p90"/>
          <p:cNvSpPr txBox="1"/>
          <p:nvPr/>
        </p:nvSpPr>
        <p:spPr>
          <a:xfrm>
            <a:off x="213700" y="4115425"/>
            <a:ext cx="3521700" cy="84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BB2938"/>
                </a:solidFill>
                <a:latin typeface="Lato"/>
                <a:ea typeface="Lato"/>
                <a:cs typeface="Lato"/>
                <a:sym typeface="Lato"/>
              </a:rPr>
              <a:t>Founded in 1999</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200+ Employees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Creative &amp; Innovative Company Culture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Over 25 Different Nationalities Employed</a:t>
            </a:r>
            <a:endParaRPr sz="1000" b="0" i="0" u="none" strike="noStrike" cap="none">
              <a:solidFill>
                <a:srgbClr val="595959"/>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595959"/>
              </a:solidFill>
              <a:latin typeface="Lato"/>
              <a:ea typeface="Lato"/>
              <a:cs typeface="Lato"/>
              <a:sym typeface="Lato"/>
            </a:endParaRPr>
          </a:p>
        </p:txBody>
      </p:sp>
      <p:sp>
        <p:nvSpPr>
          <p:cNvPr id="458" name="Google Shape;458;p90"/>
          <p:cNvSpPr txBox="1"/>
          <p:nvPr/>
        </p:nvSpPr>
        <p:spPr>
          <a:xfrm>
            <a:off x="3036875" y="4136575"/>
            <a:ext cx="26883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B2938"/>
                </a:solidFill>
                <a:latin typeface="Lato"/>
                <a:ea typeface="Lato"/>
                <a:cs typeface="Lato"/>
                <a:sym typeface="Lato"/>
              </a:rPr>
              <a:t>Official Technology Partner:</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Allegiant Air, NASCAR, Bell,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Microsoft, Osheaga</a:t>
            </a:r>
            <a:endParaRPr sz="1000" b="0" i="0" u="none" strike="noStrike" cap="none">
              <a:solidFill>
                <a:srgbClr val="595959"/>
              </a:solidFill>
              <a:latin typeface="Lato"/>
              <a:ea typeface="Lato"/>
              <a:cs typeface="Lato"/>
              <a:sym typeface="Lato"/>
            </a:endParaRPr>
          </a:p>
        </p:txBody>
      </p:sp>
      <p:sp>
        <p:nvSpPr>
          <p:cNvPr id="459" name="Google Shape;459;p90"/>
          <p:cNvSpPr txBox="1"/>
          <p:nvPr/>
        </p:nvSpPr>
        <p:spPr>
          <a:xfrm>
            <a:off x="7753025" y="4136575"/>
            <a:ext cx="1637400" cy="6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BB2938"/>
                </a:solidFill>
                <a:latin typeface="Lato"/>
                <a:ea typeface="Lato"/>
                <a:cs typeface="Lato"/>
                <a:sym typeface="Lato"/>
              </a:rPr>
              <a:t>Offices</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Halifax, NS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Toronto, 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Montreal,QC</a:t>
            </a:r>
            <a:endParaRPr sz="1400" b="0" i="0" u="none" strike="noStrike" cap="none">
              <a:solidFill>
                <a:srgbClr val="595959"/>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17"/>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1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1299" name="Google Shape;1299;p117"/>
          <p:cNvSpPr txBox="1"/>
          <p:nvPr/>
        </p:nvSpPr>
        <p:spPr>
          <a:xfrm>
            <a:off x="2890625" y="1240588"/>
            <a:ext cx="58611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Provisioned in terms of RU/sec</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Rate limiting based on amount of throughput provisioned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increased or decreased instantaneously</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Billing is metered hourly</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Background processes like TTL expiration, index transformations scheduled when quiescent</a:t>
            </a:r>
            <a:endParaRPr>
              <a:solidFill>
                <a:srgbClr val="3F3F3F"/>
              </a:solidFill>
              <a:latin typeface="Lato"/>
              <a:ea typeface="Lato"/>
              <a:cs typeface="Lato"/>
              <a:sym typeface="Lato"/>
            </a:endParaRPr>
          </a:p>
        </p:txBody>
      </p:sp>
      <p:grpSp>
        <p:nvGrpSpPr>
          <p:cNvPr id="1300" name="Google Shape;1300;p117"/>
          <p:cNvGrpSpPr/>
          <p:nvPr/>
        </p:nvGrpSpPr>
        <p:grpSpPr>
          <a:xfrm>
            <a:off x="63784" y="1245519"/>
            <a:ext cx="3043013" cy="2874938"/>
            <a:chOff x="9924666" y="1952416"/>
            <a:chExt cx="2601088" cy="3006000"/>
          </a:xfrm>
        </p:grpSpPr>
        <p:sp>
          <p:nvSpPr>
            <p:cNvPr id="1301" name="Google Shape;1301;p117"/>
            <p:cNvSpPr txBox="1"/>
            <p:nvPr/>
          </p:nvSpPr>
          <p:spPr>
            <a:xfrm>
              <a:off x="10484848" y="3889941"/>
              <a:ext cx="984300" cy="2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Min RU/sec</a:t>
              </a:r>
              <a:endParaRPr/>
            </a:p>
          </p:txBody>
        </p:sp>
        <p:sp>
          <p:nvSpPr>
            <p:cNvPr id="1302" name="Google Shape;1302;p117"/>
            <p:cNvSpPr txBox="1"/>
            <p:nvPr/>
          </p:nvSpPr>
          <p:spPr>
            <a:xfrm>
              <a:off x="10490237" y="3272204"/>
              <a:ext cx="987900" cy="2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Max RU/sec</a:t>
              </a:r>
              <a:endParaRPr/>
            </a:p>
          </p:txBody>
        </p:sp>
        <p:sp>
          <p:nvSpPr>
            <p:cNvPr id="1303" name="Google Shape;1303;p117"/>
            <p:cNvSpPr/>
            <p:nvPr/>
          </p:nvSpPr>
          <p:spPr>
            <a:xfrm>
              <a:off x="10333201" y="3239575"/>
              <a:ext cx="143700" cy="589500"/>
            </a:xfrm>
            <a:prstGeom prst="roundRect">
              <a:avLst>
                <a:gd name="adj" fmla="val 16667"/>
              </a:avLst>
            </a:prstGeom>
            <a:solidFill>
              <a:srgbClr val="0B817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04" name="Google Shape;1304;p117"/>
            <p:cNvSpPr/>
            <p:nvPr/>
          </p:nvSpPr>
          <p:spPr>
            <a:xfrm>
              <a:off x="10341359" y="3839428"/>
              <a:ext cx="128400" cy="987300"/>
            </a:xfrm>
            <a:prstGeom prst="roundRect">
              <a:avLst>
                <a:gd name="adj" fmla="val 16667"/>
              </a:avLst>
            </a:prstGeom>
            <a:solidFill>
              <a:srgbClr val="0B817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05" name="Google Shape;1305;p117"/>
            <p:cNvCxnSpPr/>
            <p:nvPr/>
          </p:nvCxnSpPr>
          <p:spPr>
            <a:xfrm rot="10800000" flipH="1">
              <a:off x="10351920" y="3223906"/>
              <a:ext cx="637800" cy="900"/>
            </a:xfrm>
            <a:prstGeom prst="straightConnector1">
              <a:avLst/>
            </a:prstGeom>
            <a:noFill/>
            <a:ln w="9525" cap="flat" cmpd="sng">
              <a:solidFill>
                <a:srgbClr val="000000"/>
              </a:solidFill>
              <a:prstDash val="solid"/>
              <a:round/>
              <a:headEnd type="none" w="sm" len="sm"/>
              <a:tailEnd type="stealth" w="med" len="med"/>
            </a:ln>
          </p:spPr>
        </p:cxnSp>
        <p:cxnSp>
          <p:nvCxnSpPr>
            <p:cNvPr id="1306" name="Google Shape;1306;p117"/>
            <p:cNvCxnSpPr/>
            <p:nvPr/>
          </p:nvCxnSpPr>
          <p:spPr>
            <a:xfrm>
              <a:off x="10469649" y="3848667"/>
              <a:ext cx="520200" cy="1500"/>
            </a:xfrm>
            <a:prstGeom prst="straightConnector1">
              <a:avLst/>
            </a:prstGeom>
            <a:noFill/>
            <a:ln w="9525" cap="flat" cmpd="sng">
              <a:solidFill>
                <a:srgbClr val="000000"/>
              </a:solidFill>
              <a:prstDash val="solid"/>
              <a:round/>
              <a:headEnd type="none" w="sm" len="sm"/>
              <a:tailEnd type="stealth" w="med" len="med"/>
            </a:ln>
          </p:spPr>
        </p:cxnSp>
        <p:sp>
          <p:nvSpPr>
            <p:cNvPr id="1307" name="Google Shape;1307;p117"/>
            <p:cNvSpPr/>
            <p:nvPr/>
          </p:nvSpPr>
          <p:spPr>
            <a:xfrm rot="10800000">
              <a:off x="11206771" y="3855120"/>
              <a:ext cx="266100" cy="9873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08" name="Google Shape;1308;p117"/>
            <p:cNvCxnSpPr/>
            <p:nvPr/>
          </p:nvCxnSpPr>
          <p:spPr>
            <a:xfrm rot="10800000" flipH="1">
              <a:off x="10185153" y="1952416"/>
              <a:ext cx="5400" cy="3006000"/>
            </a:xfrm>
            <a:prstGeom prst="straightConnector1">
              <a:avLst/>
            </a:prstGeom>
            <a:noFill/>
            <a:ln w="9525" cap="flat" cmpd="sng">
              <a:solidFill>
                <a:srgbClr val="000000"/>
              </a:solidFill>
              <a:prstDash val="solid"/>
              <a:round/>
              <a:headEnd type="none" w="sm" len="sm"/>
              <a:tailEnd type="stealth" w="med" len="med"/>
            </a:ln>
          </p:spPr>
        </p:cxnSp>
        <p:cxnSp>
          <p:nvCxnSpPr>
            <p:cNvPr id="1309" name="Google Shape;1309;p117"/>
            <p:cNvCxnSpPr/>
            <p:nvPr/>
          </p:nvCxnSpPr>
          <p:spPr>
            <a:xfrm rot="10800000" flipH="1">
              <a:off x="10185153" y="4954601"/>
              <a:ext cx="1694400" cy="3000"/>
            </a:xfrm>
            <a:prstGeom prst="straightConnector1">
              <a:avLst/>
            </a:prstGeom>
            <a:noFill/>
            <a:ln w="9525" cap="flat" cmpd="sng">
              <a:solidFill>
                <a:srgbClr val="000000"/>
              </a:solidFill>
              <a:prstDash val="solid"/>
              <a:round/>
              <a:headEnd type="none" w="sm" len="sm"/>
              <a:tailEnd type="stealth" w="med" len="med"/>
            </a:ln>
          </p:spPr>
        </p:cxnSp>
        <p:sp>
          <p:nvSpPr>
            <p:cNvPr id="1310" name="Google Shape;1310;p117"/>
            <p:cNvSpPr txBox="1"/>
            <p:nvPr/>
          </p:nvSpPr>
          <p:spPr>
            <a:xfrm rot="-5400000">
              <a:off x="9045516" y="3381517"/>
              <a:ext cx="1977300" cy="2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Incoming Requests</a:t>
              </a:r>
              <a:endParaRPr/>
            </a:p>
          </p:txBody>
        </p:sp>
        <p:sp>
          <p:nvSpPr>
            <p:cNvPr id="1311" name="Google Shape;1311;p117"/>
            <p:cNvSpPr txBox="1"/>
            <p:nvPr/>
          </p:nvSpPr>
          <p:spPr>
            <a:xfrm>
              <a:off x="11537854" y="4174615"/>
              <a:ext cx="9879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Replica </a:t>
              </a:r>
              <a:endParaRPr/>
            </a:p>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Quiescent </a:t>
              </a:r>
              <a:endParaRPr/>
            </a:p>
          </p:txBody>
        </p:sp>
        <p:sp>
          <p:nvSpPr>
            <p:cNvPr id="1312" name="Google Shape;1312;p117"/>
            <p:cNvSpPr/>
            <p:nvPr/>
          </p:nvSpPr>
          <p:spPr>
            <a:xfrm rot="10800000">
              <a:off x="11247509" y="3224865"/>
              <a:ext cx="195600" cy="5895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13" name="Google Shape;1313;p117"/>
            <p:cNvSpPr/>
            <p:nvPr/>
          </p:nvSpPr>
          <p:spPr>
            <a:xfrm rot="10800000">
              <a:off x="11216899" y="2243200"/>
              <a:ext cx="272400" cy="9537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14" name="Google Shape;1314;p117"/>
            <p:cNvSpPr/>
            <p:nvPr/>
          </p:nvSpPr>
          <p:spPr>
            <a:xfrm>
              <a:off x="10331342" y="2244062"/>
              <a:ext cx="145800" cy="987300"/>
            </a:xfrm>
            <a:prstGeom prst="roundRect">
              <a:avLst>
                <a:gd name="adj" fmla="val 16667"/>
              </a:avLst>
            </a:prstGeom>
            <a:solidFill>
              <a:srgbClr val="CBB4DC"/>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15" name="Google Shape;1315;p117"/>
            <p:cNvCxnSpPr/>
            <p:nvPr/>
          </p:nvCxnSpPr>
          <p:spPr>
            <a:xfrm>
              <a:off x="10226142" y="3045176"/>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6" name="Google Shape;1316;p117"/>
            <p:cNvCxnSpPr/>
            <p:nvPr/>
          </p:nvCxnSpPr>
          <p:spPr>
            <a:xfrm>
              <a:off x="10226142" y="2922447"/>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7" name="Google Shape;1317;p117"/>
            <p:cNvCxnSpPr/>
            <p:nvPr/>
          </p:nvCxnSpPr>
          <p:spPr>
            <a:xfrm>
              <a:off x="10226142" y="2815901"/>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8" name="Google Shape;1318;p117"/>
            <p:cNvCxnSpPr/>
            <p:nvPr/>
          </p:nvCxnSpPr>
          <p:spPr>
            <a:xfrm>
              <a:off x="10226142" y="2697216"/>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9" name="Google Shape;1319;p117"/>
            <p:cNvCxnSpPr/>
            <p:nvPr/>
          </p:nvCxnSpPr>
          <p:spPr>
            <a:xfrm>
              <a:off x="10222090" y="2587973"/>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0" name="Google Shape;1320;p117"/>
            <p:cNvCxnSpPr/>
            <p:nvPr/>
          </p:nvCxnSpPr>
          <p:spPr>
            <a:xfrm>
              <a:off x="10226132" y="2482779"/>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1" name="Google Shape;1321;p117"/>
            <p:cNvCxnSpPr/>
            <p:nvPr/>
          </p:nvCxnSpPr>
          <p:spPr>
            <a:xfrm>
              <a:off x="10226142" y="3147674"/>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2" name="Google Shape;1322;p117"/>
            <p:cNvCxnSpPr/>
            <p:nvPr/>
          </p:nvCxnSpPr>
          <p:spPr>
            <a:xfrm>
              <a:off x="10222089" y="2378931"/>
              <a:ext cx="348000" cy="0"/>
            </a:xfrm>
            <a:prstGeom prst="straightConnector1">
              <a:avLst/>
            </a:prstGeom>
            <a:noFill/>
            <a:ln w="12700" cap="flat" cmpd="sng">
              <a:solidFill>
                <a:srgbClr val="000000"/>
              </a:solidFill>
              <a:prstDash val="solid"/>
              <a:miter lim="800000"/>
              <a:headEnd type="none" w="sm" len="sm"/>
              <a:tailEnd type="none" w="sm" len="sm"/>
            </a:ln>
          </p:spPr>
        </p:cxnSp>
        <p:sp>
          <p:nvSpPr>
            <p:cNvPr id="1323" name="Google Shape;1323;p117"/>
            <p:cNvSpPr txBox="1"/>
            <p:nvPr/>
          </p:nvSpPr>
          <p:spPr>
            <a:xfrm>
              <a:off x="11600430" y="2501315"/>
              <a:ext cx="5580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Rate</a:t>
              </a:r>
              <a:br>
                <a:rPr lang="en" sz="1400" b="0" i="0" u="none" strike="noStrike" cap="none">
                  <a:solidFill>
                    <a:srgbClr val="000000"/>
                  </a:solidFill>
                  <a:latin typeface="Quattrocento Sans"/>
                  <a:ea typeface="Quattrocento Sans"/>
                  <a:cs typeface="Quattrocento Sans"/>
                  <a:sym typeface="Quattrocento Sans"/>
                </a:rPr>
              </a:br>
              <a:r>
                <a:rPr lang="en" sz="1400" b="0" i="0" u="none" strike="noStrike" cap="none">
                  <a:solidFill>
                    <a:srgbClr val="000000"/>
                  </a:solidFill>
                  <a:latin typeface="Quattrocento Sans"/>
                  <a:ea typeface="Quattrocento Sans"/>
                  <a:cs typeface="Quattrocento Sans"/>
                  <a:sym typeface="Quattrocento Sans"/>
                </a:rPr>
                <a:t>limit</a:t>
              </a:r>
              <a:endParaRPr/>
            </a:p>
          </p:txBody>
        </p:sp>
        <p:sp>
          <p:nvSpPr>
            <p:cNvPr id="1324" name="Google Shape;1324;p117"/>
            <p:cNvSpPr txBox="1"/>
            <p:nvPr/>
          </p:nvSpPr>
          <p:spPr>
            <a:xfrm>
              <a:off x="11537860" y="3275654"/>
              <a:ext cx="8169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No</a:t>
              </a:r>
              <a:br>
                <a:rPr lang="en" sz="1400" b="0" i="0" u="none" strike="noStrike" cap="none">
                  <a:solidFill>
                    <a:srgbClr val="000000"/>
                  </a:solidFill>
                  <a:latin typeface="Quattrocento Sans"/>
                  <a:ea typeface="Quattrocento Sans"/>
                  <a:cs typeface="Quattrocento Sans"/>
                  <a:sym typeface="Quattrocento Sans"/>
                </a:rPr>
              </a:br>
              <a:r>
                <a:rPr lang="en" sz="1400" b="0" i="0" u="none" strike="noStrike" cap="none">
                  <a:solidFill>
                    <a:srgbClr val="000000"/>
                  </a:solidFill>
                  <a:latin typeface="Quattrocento Sans"/>
                  <a:ea typeface="Quattrocento Sans"/>
                  <a:cs typeface="Quattrocento Sans"/>
                  <a:sym typeface="Quattrocento Sans"/>
                </a:rPr>
                <a:t>throttling</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18"/>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330" name="Google Shape;1330;p118"/>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Partitioning </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331" name="Google Shape;1331;p118"/>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1332" name="Google Shape;1332;p118"/>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19"/>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1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39" name="Google Shape;1339;p119"/>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0" name="Google Shape;1340;p119"/>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41" name="Google Shape;1341;p119"/>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42" name="Google Shape;1342;p119"/>
          <p:cNvPicPr preferRelativeResize="0"/>
          <p:nvPr/>
        </p:nvPicPr>
        <p:blipFill rotWithShape="1">
          <a:blip r:embed="rId4">
            <a:alphaModFix/>
          </a:blip>
          <a:srcRect/>
          <a:stretch/>
        </p:blipFill>
        <p:spPr>
          <a:xfrm>
            <a:off x="2969887" y="884474"/>
            <a:ext cx="5515075" cy="296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20"/>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2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Scheme - </a:t>
            </a:r>
            <a:r>
              <a:rPr lang="en" b="1">
                <a:solidFill>
                  <a:srgbClr val="BB2938"/>
                </a:solidFill>
              </a:rPr>
              <a:t>Top </a:t>
            </a:r>
            <a:r>
              <a:rPr lang="en">
                <a:solidFill>
                  <a:srgbClr val="BB2938"/>
                </a:solidFill>
              </a:rPr>
              <a:t>Most Design Decision </a:t>
            </a:r>
            <a:endParaRPr>
              <a:solidFill>
                <a:srgbClr val="BB2938"/>
              </a:solidFill>
            </a:endParaRPr>
          </a:p>
        </p:txBody>
      </p:sp>
      <p:sp>
        <p:nvSpPr>
          <p:cNvPr id="1349" name="Google Shape;1349;p120"/>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0" name="Google Shape;1350;p120"/>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51" name="Google Shape;1351;p120"/>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52" name="Google Shape;1352;p120"/>
          <p:cNvPicPr preferRelativeResize="0"/>
          <p:nvPr/>
        </p:nvPicPr>
        <p:blipFill rotWithShape="1">
          <a:blip r:embed="rId4">
            <a:alphaModFix/>
          </a:blip>
          <a:srcRect/>
          <a:stretch/>
        </p:blipFill>
        <p:spPr>
          <a:xfrm>
            <a:off x="4002401" y="641860"/>
            <a:ext cx="1956825" cy="4323891"/>
          </a:xfrm>
          <a:prstGeom prst="rect">
            <a:avLst/>
          </a:prstGeom>
          <a:noFill/>
          <a:ln>
            <a:noFill/>
          </a:ln>
        </p:spPr>
      </p:pic>
      <p:sp>
        <p:nvSpPr>
          <p:cNvPr id="1353" name="Google Shape;1353;p120"/>
          <p:cNvSpPr/>
          <p:nvPr/>
        </p:nvSpPr>
        <p:spPr>
          <a:xfrm>
            <a:off x="3805975" y="2597425"/>
            <a:ext cx="2264400" cy="4641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21"/>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2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60" name="Google Shape;1360;p121"/>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61" name="Google Shape;1361;p121"/>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62" name="Google Shape;1362;p121"/>
          <p:cNvPicPr preferRelativeResize="0"/>
          <p:nvPr/>
        </p:nvPicPr>
        <p:blipFill>
          <a:blip r:embed="rId3">
            <a:alphaModFix/>
          </a:blip>
          <a:stretch>
            <a:fillRect/>
          </a:stretch>
        </p:blipFill>
        <p:spPr>
          <a:xfrm>
            <a:off x="319749" y="1853225"/>
            <a:ext cx="1956825" cy="1027325"/>
          </a:xfrm>
          <a:prstGeom prst="rect">
            <a:avLst/>
          </a:prstGeom>
          <a:noFill/>
          <a:ln>
            <a:noFill/>
          </a:ln>
        </p:spPr>
      </p:pic>
      <p:sp>
        <p:nvSpPr>
          <p:cNvPr id="1363" name="Google Shape;1363;p121"/>
          <p:cNvSpPr txBox="1"/>
          <p:nvPr/>
        </p:nvSpPr>
        <p:spPr>
          <a:xfrm>
            <a:off x="3670225" y="620600"/>
            <a:ext cx="17535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Partition Key: User Id</a:t>
            </a:r>
            <a:endParaRPr sz="1200">
              <a:latin typeface="Lato"/>
              <a:ea typeface="Lato"/>
              <a:cs typeface="Lato"/>
              <a:sym typeface="Lato"/>
            </a:endParaRPr>
          </a:p>
        </p:txBody>
      </p:sp>
      <p:sp>
        <p:nvSpPr>
          <p:cNvPr id="1364" name="Google Shape;1364;p121"/>
          <p:cNvSpPr txBox="1"/>
          <p:nvPr/>
        </p:nvSpPr>
        <p:spPr>
          <a:xfrm>
            <a:off x="6195900" y="1047375"/>
            <a:ext cx="23010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Logical Partitioning Abstraction</a:t>
            </a:r>
            <a:endParaRPr sz="1200">
              <a:latin typeface="Lato"/>
              <a:ea typeface="Lato"/>
              <a:cs typeface="Lato"/>
              <a:sym typeface="Lato"/>
            </a:endParaRPr>
          </a:p>
        </p:txBody>
      </p:sp>
      <p:cxnSp>
        <p:nvCxnSpPr>
          <p:cNvPr id="1365" name="Google Shape;1365;p121"/>
          <p:cNvCxnSpPr>
            <a:stCxn id="1363" idx="2"/>
            <a:endCxn id="1366" idx="0"/>
          </p:cNvCxnSpPr>
          <p:nvPr/>
        </p:nvCxnSpPr>
        <p:spPr>
          <a:xfrm>
            <a:off x="4546975" y="935300"/>
            <a:ext cx="0" cy="1488300"/>
          </a:xfrm>
          <a:prstGeom prst="straightConnector1">
            <a:avLst/>
          </a:prstGeom>
          <a:noFill/>
          <a:ln w="9525" cap="flat" cmpd="sng">
            <a:solidFill>
              <a:srgbClr val="4472C4"/>
            </a:solidFill>
            <a:prstDash val="solid"/>
            <a:miter lim="800000"/>
            <a:headEnd type="none" w="sm" len="sm"/>
            <a:tailEnd type="triangle" w="med" len="med"/>
          </a:ln>
        </p:spPr>
      </p:cxnSp>
      <p:sp>
        <p:nvSpPr>
          <p:cNvPr id="1367" name="Google Shape;1367;p121"/>
          <p:cNvSpPr txBox="1"/>
          <p:nvPr/>
        </p:nvSpPr>
        <p:spPr>
          <a:xfrm>
            <a:off x="6589800" y="2828275"/>
            <a:ext cx="1907100" cy="511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Behind the Scenes:</a:t>
            </a:r>
            <a:r>
              <a:rPr lang="en" sz="1200">
                <a:latin typeface="Lato"/>
                <a:ea typeface="Lato"/>
                <a:cs typeface="Lato"/>
                <a:sym typeface="Lato"/>
              </a:rPr>
              <a:t> </a:t>
            </a:r>
            <a:endParaRPr sz="1200">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Calibri"/>
              <a:buNone/>
            </a:pPr>
            <a:r>
              <a:rPr lang="en" sz="1200">
                <a:latin typeface="Lato"/>
                <a:ea typeface="Lato"/>
                <a:cs typeface="Lato"/>
                <a:sym typeface="Lato"/>
              </a:rPr>
              <a:t>      </a:t>
            </a:r>
            <a:r>
              <a:rPr lang="en" sz="1200" i="0" u="none" strike="noStrike" cap="none">
                <a:solidFill>
                  <a:srgbClr val="000000"/>
                </a:solidFill>
                <a:latin typeface="Lato"/>
                <a:ea typeface="Lato"/>
                <a:cs typeface="Lato"/>
                <a:sym typeface="Lato"/>
              </a:rPr>
              <a:t>Physical Partition Sets</a:t>
            </a:r>
            <a:endParaRPr sz="1200">
              <a:latin typeface="Lato"/>
              <a:ea typeface="Lato"/>
              <a:cs typeface="Lato"/>
              <a:sym typeface="Lato"/>
            </a:endParaRPr>
          </a:p>
        </p:txBody>
      </p:sp>
      <p:sp>
        <p:nvSpPr>
          <p:cNvPr id="1366" name="Google Shape;1366;p121"/>
          <p:cNvSpPr txBox="1"/>
          <p:nvPr/>
        </p:nvSpPr>
        <p:spPr>
          <a:xfrm>
            <a:off x="3966925" y="2423588"/>
            <a:ext cx="11601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hash(User Id)</a:t>
            </a:r>
            <a:endParaRPr sz="1200">
              <a:latin typeface="Lato"/>
              <a:ea typeface="Lato"/>
              <a:cs typeface="Lato"/>
              <a:sym typeface="Lato"/>
            </a:endParaRPr>
          </a:p>
        </p:txBody>
      </p:sp>
      <p:cxnSp>
        <p:nvCxnSpPr>
          <p:cNvPr id="1368" name="Google Shape;1368;p121"/>
          <p:cNvCxnSpPr/>
          <p:nvPr/>
        </p:nvCxnSpPr>
        <p:spPr>
          <a:xfrm>
            <a:off x="3044400" y="4201400"/>
            <a:ext cx="5452500" cy="25200"/>
          </a:xfrm>
          <a:prstGeom prst="straightConnector1">
            <a:avLst/>
          </a:prstGeom>
          <a:noFill/>
          <a:ln w="76200" cap="flat" cmpd="sng">
            <a:solidFill>
              <a:srgbClr val="4472C4"/>
            </a:solidFill>
            <a:prstDash val="solid"/>
            <a:miter lim="800000"/>
            <a:headEnd type="triangle" w="med" len="med"/>
            <a:tailEnd type="triangle" w="med" len="med"/>
          </a:ln>
        </p:spPr>
      </p:cxnSp>
      <p:cxnSp>
        <p:nvCxnSpPr>
          <p:cNvPr id="1369" name="Google Shape;1369;p121"/>
          <p:cNvCxnSpPr>
            <a:stCxn id="1366" idx="2"/>
          </p:cNvCxnSpPr>
          <p:nvPr/>
        </p:nvCxnSpPr>
        <p:spPr>
          <a:xfrm flipH="1">
            <a:off x="3698875" y="2738288"/>
            <a:ext cx="848100" cy="1236300"/>
          </a:xfrm>
          <a:prstGeom prst="straightConnector1">
            <a:avLst/>
          </a:prstGeom>
          <a:noFill/>
          <a:ln w="9525" cap="flat" cmpd="sng">
            <a:solidFill>
              <a:srgbClr val="4472C4"/>
            </a:solidFill>
            <a:prstDash val="solid"/>
            <a:miter lim="800000"/>
            <a:headEnd type="none" w="sm" len="sm"/>
            <a:tailEnd type="triangle" w="med" len="med"/>
          </a:ln>
        </p:spPr>
      </p:cxnSp>
      <p:cxnSp>
        <p:nvCxnSpPr>
          <p:cNvPr id="1370" name="Google Shape;1370;p121"/>
          <p:cNvCxnSpPr>
            <a:stCxn id="1366" idx="2"/>
          </p:cNvCxnSpPr>
          <p:nvPr/>
        </p:nvCxnSpPr>
        <p:spPr>
          <a:xfrm>
            <a:off x="4546975" y="2738288"/>
            <a:ext cx="204000" cy="1244700"/>
          </a:xfrm>
          <a:prstGeom prst="straightConnector1">
            <a:avLst/>
          </a:prstGeom>
          <a:noFill/>
          <a:ln w="9525" cap="flat" cmpd="sng">
            <a:solidFill>
              <a:srgbClr val="4472C4"/>
            </a:solidFill>
            <a:prstDash val="solid"/>
            <a:miter lim="800000"/>
            <a:headEnd type="none" w="sm" len="sm"/>
            <a:tailEnd type="triangle" w="med" len="med"/>
          </a:ln>
        </p:spPr>
      </p:cxnSp>
      <p:cxnSp>
        <p:nvCxnSpPr>
          <p:cNvPr id="1371" name="Google Shape;1371;p121"/>
          <p:cNvCxnSpPr>
            <a:stCxn id="1366" idx="2"/>
          </p:cNvCxnSpPr>
          <p:nvPr/>
        </p:nvCxnSpPr>
        <p:spPr>
          <a:xfrm>
            <a:off x="4546975" y="2738288"/>
            <a:ext cx="3126600" cy="1219500"/>
          </a:xfrm>
          <a:prstGeom prst="straightConnector1">
            <a:avLst/>
          </a:prstGeom>
          <a:noFill/>
          <a:ln w="9525" cap="flat" cmpd="sng">
            <a:solidFill>
              <a:srgbClr val="4472C4"/>
            </a:solidFill>
            <a:prstDash val="solid"/>
            <a:miter lim="800000"/>
            <a:headEnd type="none" w="sm" len="sm"/>
            <a:tailEnd type="triangle" w="med" len="med"/>
          </a:ln>
        </p:spPr>
      </p:cxnSp>
      <p:cxnSp>
        <p:nvCxnSpPr>
          <p:cNvPr id="1372" name="Google Shape;1372;p121"/>
          <p:cNvCxnSpPr>
            <a:stCxn id="1366" idx="2"/>
          </p:cNvCxnSpPr>
          <p:nvPr/>
        </p:nvCxnSpPr>
        <p:spPr>
          <a:xfrm>
            <a:off x="4546975" y="2738288"/>
            <a:ext cx="1506600" cy="1194600"/>
          </a:xfrm>
          <a:prstGeom prst="straightConnector1">
            <a:avLst/>
          </a:prstGeom>
          <a:noFill/>
          <a:ln w="9525" cap="flat" cmpd="sng">
            <a:solidFill>
              <a:srgbClr val="4472C4"/>
            </a:solidFill>
            <a:prstDash val="solid"/>
            <a:miter lim="800000"/>
            <a:headEnd type="none" w="sm" len="sm"/>
            <a:tailEnd type="triangle" w="med" len="med"/>
          </a:ln>
        </p:spPr>
      </p:cxnSp>
      <p:cxnSp>
        <p:nvCxnSpPr>
          <p:cNvPr id="1373" name="Google Shape;1373;p121"/>
          <p:cNvCxnSpPr/>
          <p:nvPr/>
        </p:nvCxnSpPr>
        <p:spPr>
          <a:xfrm rot="10800000">
            <a:off x="3056125" y="1945350"/>
            <a:ext cx="5377200" cy="25200"/>
          </a:xfrm>
          <a:prstGeom prst="straightConnector1">
            <a:avLst/>
          </a:prstGeom>
          <a:noFill/>
          <a:ln w="19050" cap="flat" cmpd="sng">
            <a:solidFill>
              <a:srgbClr val="BB2938"/>
            </a:solidFill>
            <a:prstDash val="solid"/>
            <a:round/>
            <a:headEnd type="none" w="med" len="med"/>
            <a:tailEnd type="none" w="med" len="med"/>
          </a:ln>
        </p:spPr>
      </p:cxnSp>
      <p:sp>
        <p:nvSpPr>
          <p:cNvPr id="1374" name="Google Shape;1374;p121"/>
          <p:cNvSpPr txBox="1"/>
          <p:nvPr/>
        </p:nvSpPr>
        <p:spPr>
          <a:xfrm>
            <a:off x="3297600" y="4495100"/>
            <a:ext cx="5199300" cy="46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P</a:t>
            </a:r>
            <a:r>
              <a:rPr lang="en" sz="1200" i="0" u="none" strike="noStrike" cap="none">
                <a:solidFill>
                  <a:srgbClr val="000000"/>
                </a:solidFill>
                <a:latin typeface="Lato"/>
                <a:ea typeface="Lato"/>
                <a:cs typeface="Lato"/>
                <a:sym typeface="Lato"/>
              </a:rPr>
              <a:t>suedo-random distribution of data over range of possible hashed  values</a:t>
            </a:r>
            <a:endParaRPr sz="12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22"/>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2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 Best Practices</a:t>
            </a:r>
            <a:endParaRPr>
              <a:solidFill>
                <a:srgbClr val="BB2938"/>
              </a:solidFill>
            </a:endParaRPr>
          </a:p>
        </p:txBody>
      </p:sp>
      <p:sp>
        <p:nvSpPr>
          <p:cNvPr id="1381" name="Google Shape;1381;p122"/>
          <p:cNvSpPr/>
          <p:nvPr/>
        </p:nvSpPr>
        <p:spPr>
          <a:xfrm>
            <a:off x="713749" y="14638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82" name="Google Shape;1382;p122"/>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83" name="Google Shape;1383;p122"/>
          <p:cNvSpPr txBox="1"/>
          <p:nvPr/>
        </p:nvSpPr>
        <p:spPr>
          <a:xfrm>
            <a:off x="2973300" y="998788"/>
            <a:ext cx="5544300" cy="3370800"/>
          </a:xfrm>
          <a:prstGeom prst="rect">
            <a:avLst/>
          </a:prstGeom>
          <a:noFill/>
          <a:ln>
            <a:noFill/>
          </a:ln>
        </p:spPr>
        <p:txBody>
          <a:bodyPr spcFirstLastPara="1" wrap="square" lIns="91425" tIns="91425" rIns="91425" bIns="91425" anchor="t" anchorCtr="0">
            <a:noAutofit/>
          </a:bodyPr>
          <a:lstStyle/>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0" lvl="0" indent="0" algn="l" rtl="0">
              <a:spcBef>
                <a:spcPts val="1000"/>
              </a:spcBef>
              <a:spcAft>
                <a:spcPts val="0"/>
              </a:spcAft>
              <a:buNone/>
            </a:pPr>
            <a:r>
              <a:rPr lang="en" b="1">
                <a:solidFill>
                  <a:srgbClr val="595959"/>
                </a:solidFill>
                <a:latin typeface="Lato"/>
                <a:ea typeface="Lato"/>
                <a:cs typeface="Lato"/>
                <a:sym typeface="Lato"/>
              </a:rPr>
              <a:t>Design Goals for Choosing a Good Partition Key</a:t>
            </a:r>
            <a:endParaRPr b="1">
              <a:solidFill>
                <a:srgbClr val="595959"/>
              </a:solidFill>
              <a:latin typeface="Lato"/>
              <a:ea typeface="Lato"/>
              <a:cs typeface="Lato"/>
              <a:sym typeface="Lato"/>
            </a:endParaRPr>
          </a:p>
          <a:p>
            <a:pPr marL="457200" marR="114300" lvl="0" indent="-317500" algn="l" rtl="0">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Distribute the overall request and storage volume.</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Avoid “hot” partition key values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By default, there can be up to 10 GB of data per partition key value</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Partition Key is scope for [efficient] queries and transactions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Queries can be intelligently routed via partition key value.</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Omitting partition key on query requires fan-out.</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000">
              <a:solidFill>
                <a:srgbClr val="595959"/>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23"/>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2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 Best Practices</a:t>
            </a:r>
            <a:endParaRPr>
              <a:solidFill>
                <a:srgbClr val="BB2938"/>
              </a:solidFill>
            </a:endParaRPr>
          </a:p>
        </p:txBody>
      </p:sp>
      <p:sp>
        <p:nvSpPr>
          <p:cNvPr id="1390" name="Google Shape;1390;p123"/>
          <p:cNvSpPr/>
          <p:nvPr/>
        </p:nvSpPr>
        <p:spPr>
          <a:xfrm>
            <a:off x="713749" y="14638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91" name="Google Shape;1391;p123"/>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92" name="Google Shape;1392;p123"/>
          <p:cNvSpPr txBox="1"/>
          <p:nvPr/>
        </p:nvSpPr>
        <p:spPr>
          <a:xfrm>
            <a:off x="3055950" y="1009287"/>
            <a:ext cx="5544300" cy="3349800"/>
          </a:xfrm>
          <a:prstGeom prst="rect">
            <a:avLst/>
          </a:prstGeom>
          <a:noFill/>
          <a:ln>
            <a:noFill/>
          </a:ln>
        </p:spPr>
        <p:txBody>
          <a:bodyPr spcFirstLastPara="1" wrap="square" lIns="91425" tIns="91425" rIns="91425" bIns="91425" anchor="t" anchorCtr="0">
            <a:noAutofit/>
          </a:bodyPr>
          <a:lstStyle/>
          <a:p>
            <a:pPr marL="0" marR="114300" lvl="0" indent="0" algn="l" rtl="0">
              <a:lnSpc>
                <a:spcPct val="115000"/>
              </a:lnSpc>
              <a:spcBef>
                <a:spcPts val="500"/>
              </a:spcBef>
              <a:spcAft>
                <a:spcPts val="0"/>
              </a:spcAft>
              <a:buNone/>
            </a:pPr>
            <a:endParaRPr>
              <a:solidFill>
                <a:srgbClr val="595959"/>
              </a:solidFill>
              <a:latin typeface="Lato"/>
              <a:ea typeface="Lato"/>
              <a:cs typeface="Lato"/>
              <a:sym typeface="Lato"/>
            </a:endParaRPr>
          </a:p>
          <a:p>
            <a:pPr marL="0" marR="114300" lvl="0" indent="0" algn="l" rtl="0">
              <a:lnSpc>
                <a:spcPct val="150000"/>
              </a:lnSpc>
              <a:spcBef>
                <a:spcPts val="1000"/>
              </a:spcBef>
              <a:spcAft>
                <a:spcPts val="0"/>
              </a:spcAft>
              <a:buNone/>
            </a:pPr>
            <a:r>
              <a:rPr lang="en" b="1">
                <a:solidFill>
                  <a:srgbClr val="595959"/>
                </a:solidFill>
                <a:latin typeface="Lato"/>
                <a:ea typeface="Lato"/>
                <a:cs typeface="Lato"/>
                <a:sym typeface="Lato"/>
              </a:rPr>
              <a:t>Steps for Success</a:t>
            </a:r>
            <a:endParaRPr b="1">
              <a:solidFill>
                <a:srgbClr val="595959"/>
              </a:solidFill>
              <a:latin typeface="Lato"/>
              <a:ea typeface="Lato"/>
              <a:cs typeface="Lato"/>
              <a:sym typeface="Lato"/>
            </a:endParaRPr>
          </a:p>
          <a:p>
            <a:pPr marL="457200" marR="114300" lvl="0" indent="-317500" algn="l" rtl="0">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Ballpark scale needs (size/throughput)</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Understand the workload</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 of reads/sec vs writes per sec</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Use 80/20 rule to help optimize bulk of workload</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reads - understand top 3-5 queries(look for common filters)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writes-understand transactional needs</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000">
              <a:solidFill>
                <a:srgbClr val="595959"/>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2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398" name="Google Shape;1398;p12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Modeling and Planning </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399" name="Google Shape;1399;p124"/>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00" name="Google Shape;1400;p12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25"/>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2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a:t>
            </a:r>
            <a:endParaRPr>
              <a:solidFill>
                <a:srgbClr val="BB2938"/>
              </a:solidFill>
            </a:endParaRPr>
          </a:p>
        </p:txBody>
      </p:sp>
      <p:pic>
        <p:nvPicPr>
          <p:cNvPr id="1407" name="Google Shape;1407;p125"/>
          <p:cNvPicPr preferRelativeResize="0"/>
          <p:nvPr/>
        </p:nvPicPr>
        <p:blipFill>
          <a:blip r:embed="rId3">
            <a:alphaModFix/>
          </a:blip>
          <a:stretch>
            <a:fillRect/>
          </a:stretch>
        </p:blipFill>
        <p:spPr>
          <a:xfrm>
            <a:off x="2939800" y="935850"/>
            <a:ext cx="5490851" cy="3494275"/>
          </a:xfrm>
          <a:prstGeom prst="rect">
            <a:avLst/>
          </a:prstGeom>
          <a:noFill/>
          <a:ln>
            <a:noFill/>
          </a:ln>
        </p:spPr>
      </p:pic>
      <p:pic>
        <p:nvPicPr>
          <p:cNvPr id="1408" name="Google Shape;1408;p125"/>
          <p:cNvPicPr preferRelativeResize="0"/>
          <p:nvPr/>
        </p:nvPicPr>
        <p:blipFill>
          <a:blip r:embed="rId4">
            <a:alphaModFix/>
          </a:blip>
          <a:stretch>
            <a:fillRect/>
          </a:stretch>
        </p:blipFill>
        <p:spPr>
          <a:xfrm>
            <a:off x="528125" y="1730488"/>
            <a:ext cx="1905000" cy="190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26"/>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2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The document way</a:t>
            </a:r>
            <a:endParaRPr>
              <a:solidFill>
                <a:srgbClr val="BB2938"/>
              </a:solidFill>
            </a:endParaRPr>
          </a:p>
        </p:txBody>
      </p:sp>
      <p:pic>
        <p:nvPicPr>
          <p:cNvPr id="1415" name="Google Shape;1415;p126"/>
          <p:cNvPicPr preferRelativeResize="0"/>
          <p:nvPr/>
        </p:nvPicPr>
        <p:blipFill>
          <a:blip r:embed="rId3">
            <a:alphaModFix/>
          </a:blip>
          <a:stretch>
            <a:fillRect/>
          </a:stretch>
        </p:blipFill>
        <p:spPr>
          <a:xfrm>
            <a:off x="528125" y="1730488"/>
            <a:ext cx="1905000" cy="1905000"/>
          </a:xfrm>
          <a:prstGeom prst="rect">
            <a:avLst/>
          </a:prstGeom>
          <a:noFill/>
          <a:ln>
            <a:noFill/>
          </a:ln>
        </p:spPr>
      </p:pic>
      <p:pic>
        <p:nvPicPr>
          <p:cNvPr id="1416" name="Google Shape;1416;p126"/>
          <p:cNvPicPr preferRelativeResize="0"/>
          <p:nvPr/>
        </p:nvPicPr>
        <p:blipFill>
          <a:blip r:embed="rId4">
            <a:alphaModFix/>
          </a:blip>
          <a:stretch>
            <a:fillRect/>
          </a:stretch>
        </p:blipFill>
        <p:spPr>
          <a:xfrm>
            <a:off x="3057875" y="1590108"/>
            <a:ext cx="5339098" cy="2427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91"/>
          <p:cNvSpPr/>
          <p:nvPr/>
        </p:nvSpPr>
        <p:spPr>
          <a:xfrm>
            <a:off x="54229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6" name="Google Shape;466;p91"/>
          <p:cNvSpPr/>
          <p:nvPr/>
        </p:nvSpPr>
        <p:spPr>
          <a:xfrm>
            <a:off x="371897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7" name="Google Shape;467;p91"/>
          <p:cNvSpPr/>
          <p:nvPr/>
        </p:nvSpPr>
        <p:spPr>
          <a:xfrm>
            <a:off x="20150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8" name="Google Shape;468;p91"/>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400"/>
              <a:buFont typeface="Lato"/>
              <a:buNone/>
            </a:pPr>
            <a:r>
              <a:rPr lang="en" sz="2000" b="0" i="0" u="none" strike="noStrike" cap="none">
                <a:solidFill>
                  <a:srgbClr val="C11521"/>
                </a:solidFill>
                <a:latin typeface="Lato"/>
                <a:ea typeface="Lato"/>
                <a:cs typeface="Lato"/>
                <a:sym typeface="Lato"/>
              </a:rPr>
              <a:t>LIXAR INDUSTRY FOCUS</a:t>
            </a:r>
            <a:endParaRPr sz="2000" b="0" i="0" u="none" strike="noStrike" cap="none">
              <a:solidFill>
                <a:srgbClr val="C11521"/>
              </a:solidFill>
              <a:latin typeface="Lato"/>
              <a:ea typeface="Lato"/>
              <a:cs typeface="Lato"/>
              <a:sym typeface="Lato"/>
            </a:endParaRPr>
          </a:p>
        </p:txBody>
      </p:sp>
      <p:sp>
        <p:nvSpPr>
          <p:cNvPr id="469" name="Google Shape;469;p91"/>
          <p:cNvSpPr/>
          <p:nvPr/>
        </p:nvSpPr>
        <p:spPr>
          <a:xfrm>
            <a:off x="31107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0" name="Google Shape;470;p91"/>
          <p:cNvSpPr txBox="1"/>
          <p:nvPr/>
        </p:nvSpPr>
        <p:spPr>
          <a:xfrm>
            <a:off x="311075" y="2429525"/>
            <a:ext cx="15693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AIR</a:t>
            </a:r>
            <a:endParaRPr sz="1400" b="0" i="0" u="none" strike="noStrike" cap="none">
              <a:solidFill>
                <a:srgbClr val="C11521"/>
              </a:solidFill>
              <a:latin typeface="Lato"/>
              <a:ea typeface="Lato"/>
              <a:cs typeface="Lato"/>
              <a:sym typeface="Lato"/>
            </a:endParaRPr>
          </a:p>
        </p:txBody>
      </p:sp>
      <p:sp>
        <p:nvSpPr>
          <p:cNvPr id="471" name="Google Shape;471;p91"/>
          <p:cNvSpPr txBox="1"/>
          <p:nvPr/>
        </p:nvSpPr>
        <p:spPr>
          <a:xfrm>
            <a:off x="1997399"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AUTO</a:t>
            </a:r>
            <a:endParaRPr sz="1400" b="0" i="0" u="none" strike="noStrike" cap="none">
              <a:solidFill>
                <a:srgbClr val="C11521"/>
              </a:solidFill>
              <a:latin typeface="Lato"/>
              <a:ea typeface="Lato"/>
              <a:cs typeface="Lato"/>
              <a:sym typeface="Lato"/>
            </a:endParaRPr>
          </a:p>
        </p:txBody>
      </p:sp>
      <p:pic>
        <p:nvPicPr>
          <p:cNvPr id="472" name="Google Shape;472;p91"/>
          <p:cNvPicPr preferRelativeResize="0"/>
          <p:nvPr/>
        </p:nvPicPr>
        <p:blipFill rotWithShape="1">
          <a:blip r:embed="rId3">
            <a:alphaModFix/>
          </a:blip>
          <a:srcRect/>
          <a:stretch/>
        </p:blipFill>
        <p:spPr>
          <a:xfrm>
            <a:off x="4178952" y="1294958"/>
            <a:ext cx="649350" cy="912467"/>
          </a:xfrm>
          <a:prstGeom prst="rect">
            <a:avLst/>
          </a:prstGeom>
          <a:noFill/>
          <a:ln>
            <a:noFill/>
          </a:ln>
        </p:spPr>
      </p:pic>
      <p:sp>
        <p:nvSpPr>
          <p:cNvPr id="473" name="Google Shape;473;p91"/>
          <p:cNvSpPr/>
          <p:nvPr/>
        </p:nvSpPr>
        <p:spPr>
          <a:xfrm>
            <a:off x="70993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4" name="Google Shape;474;p91"/>
          <p:cNvSpPr txBox="1"/>
          <p:nvPr/>
        </p:nvSpPr>
        <p:spPr>
          <a:xfrm>
            <a:off x="3710174"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TELCO</a:t>
            </a:r>
            <a:endParaRPr sz="1400" b="0" i="0" u="none" strike="noStrike" cap="none">
              <a:solidFill>
                <a:srgbClr val="C11521"/>
              </a:solidFill>
              <a:latin typeface="Lato"/>
              <a:ea typeface="Lato"/>
              <a:cs typeface="Lato"/>
              <a:sym typeface="Lato"/>
            </a:endParaRPr>
          </a:p>
        </p:txBody>
      </p:sp>
      <p:sp>
        <p:nvSpPr>
          <p:cNvPr id="475" name="Google Shape;475;p91"/>
          <p:cNvSpPr txBox="1"/>
          <p:nvPr/>
        </p:nvSpPr>
        <p:spPr>
          <a:xfrm>
            <a:off x="5404749" y="234367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11521"/>
                </a:solidFill>
                <a:latin typeface="Lato"/>
                <a:ea typeface="Lato"/>
                <a:cs typeface="Lato"/>
                <a:sym typeface="Lato"/>
              </a:rPr>
              <a:t>SPORTS &amp; ENTERTAINMENT</a:t>
            </a:r>
            <a:endParaRPr sz="1200" b="0" i="0" u="none" strike="noStrike" cap="none">
              <a:solidFill>
                <a:srgbClr val="C11521"/>
              </a:solidFill>
              <a:latin typeface="Lato"/>
              <a:ea typeface="Lato"/>
              <a:cs typeface="Lato"/>
              <a:sym typeface="Lato"/>
            </a:endParaRPr>
          </a:p>
        </p:txBody>
      </p:sp>
      <p:sp>
        <p:nvSpPr>
          <p:cNvPr id="476" name="Google Shape;476;p91"/>
          <p:cNvSpPr txBox="1"/>
          <p:nvPr/>
        </p:nvSpPr>
        <p:spPr>
          <a:xfrm>
            <a:off x="7117974"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GOVERNMENT</a:t>
            </a:r>
            <a:endParaRPr sz="1400" b="0" i="0" u="none" strike="noStrike" cap="none">
              <a:solidFill>
                <a:srgbClr val="C11521"/>
              </a:solidFill>
              <a:latin typeface="Lato"/>
              <a:ea typeface="Lato"/>
              <a:cs typeface="Lato"/>
              <a:sym typeface="Lato"/>
            </a:endParaRPr>
          </a:p>
        </p:txBody>
      </p:sp>
      <p:pic>
        <p:nvPicPr>
          <p:cNvPr id="477" name="Google Shape;477;p91"/>
          <p:cNvPicPr preferRelativeResize="0"/>
          <p:nvPr/>
        </p:nvPicPr>
        <p:blipFill rotWithShape="1">
          <a:blip r:embed="rId4">
            <a:alphaModFix/>
          </a:blip>
          <a:srcRect/>
          <a:stretch/>
        </p:blipFill>
        <p:spPr>
          <a:xfrm>
            <a:off x="2060125" y="2997446"/>
            <a:ext cx="1479100" cy="333126"/>
          </a:xfrm>
          <a:prstGeom prst="rect">
            <a:avLst/>
          </a:prstGeom>
          <a:noFill/>
          <a:ln>
            <a:noFill/>
          </a:ln>
        </p:spPr>
      </p:pic>
      <p:pic>
        <p:nvPicPr>
          <p:cNvPr id="478" name="Google Shape;478;p91"/>
          <p:cNvPicPr preferRelativeResize="0"/>
          <p:nvPr/>
        </p:nvPicPr>
        <p:blipFill rotWithShape="1">
          <a:blip r:embed="rId5">
            <a:alphaModFix/>
          </a:blip>
          <a:srcRect/>
          <a:stretch/>
        </p:blipFill>
        <p:spPr>
          <a:xfrm>
            <a:off x="2538688" y="3390672"/>
            <a:ext cx="504425" cy="504450"/>
          </a:xfrm>
          <a:prstGeom prst="rect">
            <a:avLst/>
          </a:prstGeom>
          <a:noFill/>
          <a:ln>
            <a:noFill/>
          </a:ln>
        </p:spPr>
      </p:pic>
      <p:pic>
        <p:nvPicPr>
          <p:cNvPr id="479" name="Google Shape;479;p91"/>
          <p:cNvPicPr preferRelativeResize="0"/>
          <p:nvPr/>
        </p:nvPicPr>
        <p:blipFill rotWithShape="1">
          <a:blip r:embed="rId6">
            <a:alphaModFix/>
          </a:blip>
          <a:srcRect/>
          <a:stretch/>
        </p:blipFill>
        <p:spPr>
          <a:xfrm>
            <a:off x="3898287" y="3812078"/>
            <a:ext cx="1210665" cy="504450"/>
          </a:xfrm>
          <a:prstGeom prst="rect">
            <a:avLst/>
          </a:prstGeom>
          <a:noFill/>
          <a:ln>
            <a:noFill/>
          </a:ln>
        </p:spPr>
      </p:pic>
      <p:pic>
        <p:nvPicPr>
          <p:cNvPr id="480" name="Google Shape;480;p91"/>
          <p:cNvPicPr preferRelativeResize="0"/>
          <p:nvPr/>
        </p:nvPicPr>
        <p:blipFill rotWithShape="1">
          <a:blip r:embed="rId7">
            <a:alphaModFix/>
          </a:blip>
          <a:srcRect/>
          <a:stretch/>
        </p:blipFill>
        <p:spPr>
          <a:xfrm>
            <a:off x="4178948" y="3182650"/>
            <a:ext cx="649350" cy="370124"/>
          </a:xfrm>
          <a:prstGeom prst="rect">
            <a:avLst/>
          </a:prstGeom>
          <a:noFill/>
          <a:ln>
            <a:noFill/>
          </a:ln>
        </p:spPr>
      </p:pic>
      <p:pic>
        <p:nvPicPr>
          <p:cNvPr id="481" name="Google Shape;481;p91"/>
          <p:cNvPicPr preferRelativeResize="0"/>
          <p:nvPr/>
        </p:nvPicPr>
        <p:blipFill rotWithShape="1">
          <a:blip r:embed="rId8">
            <a:alphaModFix/>
          </a:blip>
          <a:srcRect/>
          <a:stretch/>
        </p:blipFill>
        <p:spPr>
          <a:xfrm>
            <a:off x="5727700" y="3716975"/>
            <a:ext cx="988250" cy="599549"/>
          </a:xfrm>
          <a:prstGeom prst="rect">
            <a:avLst/>
          </a:prstGeom>
          <a:noFill/>
          <a:ln>
            <a:noFill/>
          </a:ln>
        </p:spPr>
      </p:pic>
      <p:pic>
        <p:nvPicPr>
          <p:cNvPr id="482" name="Google Shape;482;p91"/>
          <p:cNvPicPr preferRelativeResize="0"/>
          <p:nvPr/>
        </p:nvPicPr>
        <p:blipFill rotWithShape="1">
          <a:blip r:embed="rId9">
            <a:alphaModFix/>
          </a:blip>
          <a:srcRect/>
          <a:stretch/>
        </p:blipFill>
        <p:spPr>
          <a:xfrm>
            <a:off x="5468025" y="3182645"/>
            <a:ext cx="1479100" cy="269940"/>
          </a:xfrm>
          <a:prstGeom prst="rect">
            <a:avLst/>
          </a:prstGeom>
          <a:noFill/>
          <a:ln>
            <a:noFill/>
          </a:ln>
        </p:spPr>
      </p:pic>
      <p:pic>
        <p:nvPicPr>
          <p:cNvPr id="483" name="Google Shape;483;p91" descr="AllegiantLogo®_PMSC_6JUL11.png"/>
          <p:cNvPicPr preferRelativeResize="0"/>
          <p:nvPr/>
        </p:nvPicPr>
        <p:blipFill rotWithShape="1">
          <a:blip r:embed="rId10">
            <a:alphaModFix/>
          </a:blip>
          <a:srcRect/>
          <a:stretch/>
        </p:blipFill>
        <p:spPr>
          <a:xfrm>
            <a:off x="187225" y="2612738"/>
            <a:ext cx="1817000" cy="1028049"/>
          </a:xfrm>
          <a:prstGeom prst="rect">
            <a:avLst/>
          </a:prstGeom>
          <a:noFill/>
          <a:ln>
            <a:noFill/>
          </a:ln>
        </p:spPr>
      </p:pic>
      <p:pic>
        <p:nvPicPr>
          <p:cNvPr id="484" name="Google Shape;484;p91"/>
          <p:cNvPicPr preferRelativeResize="0"/>
          <p:nvPr/>
        </p:nvPicPr>
        <p:blipFill rotWithShape="1">
          <a:blip r:embed="rId11">
            <a:alphaModFix/>
          </a:blip>
          <a:srcRect/>
          <a:stretch/>
        </p:blipFill>
        <p:spPr>
          <a:xfrm>
            <a:off x="528113" y="3534038"/>
            <a:ext cx="1057463" cy="370125"/>
          </a:xfrm>
          <a:prstGeom prst="rect">
            <a:avLst/>
          </a:prstGeom>
          <a:noFill/>
          <a:ln>
            <a:noFill/>
          </a:ln>
        </p:spPr>
      </p:pic>
      <p:pic>
        <p:nvPicPr>
          <p:cNvPr id="485" name="Google Shape;485;p91"/>
          <p:cNvPicPr preferRelativeResize="0"/>
          <p:nvPr/>
        </p:nvPicPr>
        <p:blipFill rotWithShape="1">
          <a:blip r:embed="rId12">
            <a:alphaModFix/>
          </a:blip>
          <a:srcRect/>
          <a:stretch/>
        </p:blipFill>
        <p:spPr>
          <a:xfrm>
            <a:off x="411550" y="4092850"/>
            <a:ext cx="1368358" cy="269925"/>
          </a:xfrm>
          <a:prstGeom prst="rect">
            <a:avLst/>
          </a:prstGeom>
          <a:noFill/>
          <a:ln>
            <a:noFill/>
          </a:ln>
        </p:spPr>
      </p:pic>
      <p:pic>
        <p:nvPicPr>
          <p:cNvPr id="486" name="Google Shape;486;p91"/>
          <p:cNvPicPr preferRelativeResize="0"/>
          <p:nvPr/>
        </p:nvPicPr>
        <p:blipFill rotWithShape="1">
          <a:blip r:embed="rId13">
            <a:alphaModFix/>
          </a:blip>
          <a:srcRect/>
          <a:stretch/>
        </p:blipFill>
        <p:spPr>
          <a:xfrm>
            <a:off x="650249" y="1211600"/>
            <a:ext cx="900625" cy="926775"/>
          </a:xfrm>
          <a:prstGeom prst="rect">
            <a:avLst/>
          </a:prstGeom>
          <a:noFill/>
          <a:ln>
            <a:noFill/>
          </a:ln>
        </p:spPr>
      </p:pic>
      <p:pic>
        <p:nvPicPr>
          <p:cNvPr id="487" name="Google Shape;487;p91"/>
          <p:cNvPicPr preferRelativeResize="0"/>
          <p:nvPr/>
        </p:nvPicPr>
        <p:blipFill rotWithShape="1">
          <a:blip r:embed="rId14">
            <a:alphaModFix/>
          </a:blip>
          <a:srcRect/>
          <a:stretch/>
        </p:blipFill>
        <p:spPr>
          <a:xfrm>
            <a:off x="2049875" y="1456525"/>
            <a:ext cx="1479099" cy="693140"/>
          </a:xfrm>
          <a:prstGeom prst="rect">
            <a:avLst/>
          </a:prstGeom>
          <a:noFill/>
          <a:ln>
            <a:noFill/>
          </a:ln>
        </p:spPr>
      </p:pic>
      <p:pic>
        <p:nvPicPr>
          <p:cNvPr id="488" name="Google Shape;488;p91"/>
          <p:cNvPicPr preferRelativeResize="0"/>
          <p:nvPr/>
        </p:nvPicPr>
        <p:blipFill rotWithShape="1">
          <a:blip r:embed="rId15">
            <a:alphaModFix/>
          </a:blip>
          <a:srcRect/>
          <a:stretch/>
        </p:blipFill>
        <p:spPr>
          <a:xfrm>
            <a:off x="2060125" y="4025950"/>
            <a:ext cx="1479100" cy="347575"/>
          </a:xfrm>
          <a:prstGeom prst="rect">
            <a:avLst/>
          </a:prstGeom>
          <a:noFill/>
          <a:ln>
            <a:noFill/>
          </a:ln>
        </p:spPr>
      </p:pic>
      <p:pic>
        <p:nvPicPr>
          <p:cNvPr id="489" name="Google Shape;489;p91"/>
          <p:cNvPicPr preferRelativeResize="0"/>
          <p:nvPr/>
        </p:nvPicPr>
        <p:blipFill rotWithShape="1">
          <a:blip r:embed="rId16">
            <a:alphaModFix/>
          </a:blip>
          <a:srcRect/>
          <a:stretch/>
        </p:blipFill>
        <p:spPr>
          <a:xfrm>
            <a:off x="7504975" y="1276588"/>
            <a:ext cx="900625" cy="900625"/>
          </a:xfrm>
          <a:prstGeom prst="rect">
            <a:avLst/>
          </a:prstGeom>
          <a:noFill/>
          <a:ln>
            <a:noFill/>
          </a:ln>
        </p:spPr>
      </p:pic>
      <p:pic>
        <p:nvPicPr>
          <p:cNvPr id="490" name="Google Shape;490;p91"/>
          <p:cNvPicPr preferRelativeResize="0"/>
          <p:nvPr/>
        </p:nvPicPr>
        <p:blipFill rotWithShape="1">
          <a:blip r:embed="rId17">
            <a:alphaModFix/>
          </a:blip>
          <a:srcRect/>
          <a:stretch/>
        </p:blipFill>
        <p:spPr>
          <a:xfrm>
            <a:off x="5869125" y="1250432"/>
            <a:ext cx="649350" cy="952930"/>
          </a:xfrm>
          <a:prstGeom prst="rect">
            <a:avLst/>
          </a:prstGeom>
          <a:noFill/>
          <a:ln>
            <a:noFill/>
          </a:ln>
        </p:spPr>
      </p:pic>
      <p:pic>
        <p:nvPicPr>
          <p:cNvPr id="491" name="Google Shape;491;p91"/>
          <p:cNvPicPr preferRelativeResize="0"/>
          <p:nvPr/>
        </p:nvPicPr>
        <p:blipFill rotWithShape="1">
          <a:blip r:embed="rId18">
            <a:alphaModFix/>
          </a:blip>
          <a:srcRect/>
          <a:stretch/>
        </p:blipFill>
        <p:spPr>
          <a:xfrm>
            <a:off x="7461201" y="2878250"/>
            <a:ext cx="900625" cy="762531"/>
          </a:xfrm>
          <a:prstGeom prst="rect">
            <a:avLst/>
          </a:prstGeom>
          <a:noFill/>
          <a:ln>
            <a:noFill/>
          </a:ln>
        </p:spPr>
      </p:pic>
      <p:pic>
        <p:nvPicPr>
          <p:cNvPr id="492" name="Google Shape;492;p91"/>
          <p:cNvPicPr preferRelativeResize="0"/>
          <p:nvPr/>
        </p:nvPicPr>
        <p:blipFill rotWithShape="1">
          <a:blip r:embed="rId19">
            <a:alphaModFix/>
          </a:blip>
          <a:srcRect/>
          <a:stretch/>
        </p:blipFill>
        <p:spPr>
          <a:xfrm>
            <a:off x="7227351" y="3763271"/>
            <a:ext cx="1368350" cy="6020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7"/>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422" name="Google Shape;1422;p127"/>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LAB - Change Feed</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423" name="Google Shape;1423;p127"/>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24" name="Google Shape;1424;p127"/>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2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Change Feed</a:t>
            </a:r>
            <a:endParaRPr>
              <a:solidFill>
                <a:srgbClr val="BB2938"/>
              </a:solidFill>
            </a:endParaRPr>
          </a:p>
        </p:txBody>
      </p:sp>
      <p:pic>
        <p:nvPicPr>
          <p:cNvPr id="1430" name="Google Shape;1430;p128"/>
          <p:cNvPicPr preferRelativeResize="0"/>
          <p:nvPr/>
        </p:nvPicPr>
        <p:blipFill>
          <a:blip r:embed="rId3">
            <a:alphaModFix/>
          </a:blip>
          <a:stretch>
            <a:fillRect/>
          </a:stretch>
        </p:blipFill>
        <p:spPr>
          <a:xfrm>
            <a:off x="192800" y="673800"/>
            <a:ext cx="8758401" cy="423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29"/>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914400" marR="114300" lvl="0" indent="-317500" algn="l" rtl="0">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Azure Function app that monitors to Events in Cosmos DB Collection</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.NET Core app that monitors Events in a Cosmos DB Collection</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36" name="Google Shape;1436;p12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2 - Change Feed</a:t>
            </a:r>
            <a:endParaRPr sz="1700" b="0" i="0" u="none" strike="noStrike" cap="none">
              <a:solidFill>
                <a:srgbClr val="BB2938"/>
              </a:solidFill>
              <a:latin typeface="Lato"/>
              <a:ea typeface="Lato"/>
              <a:cs typeface="Lato"/>
              <a:sym typeface="Lato"/>
            </a:endParaRPr>
          </a:p>
        </p:txBody>
      </p:sp>
      <p:sp>
        <p:nvSpPr>
          <p:cNvPr id="1437" name="Google Shape;1437;p129"/>
          <p:cNvSpPr txBox="1"/>
          <p:nvPr/>
        </p:nvSpPr>
        <p:spPr>
          <a:xfrm>
            <a:off x="3448475" y="1140725"/>
            <a:ext cx="54138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B2938"/>
                </a:solidFill>
                <a:latin typeface="Lato"/>
                <a:ea typeface="Lato"/>
                <a:cs typeface="Lato"/>
                <a:sym typeface="Lato"/>
              </a:rPr>
              <a:t>https://github.com/cosmoshackathon/CosmosDBHandsonLab/tree/master/lab/ChangeFeed/</a:t>
            </a:r>
            <a:endParaRPr b="1">
              <a:solidFill>
                <a:srgbClr val="BB2938"/>
              </a:solidFill>
              <a:latin typeface="Lato"/>
              <a:ea typeface="Lato"/>
              <a:cs typeface="Lato"/>
              <a:sym typeface="Lato"/>
            </a:endParaRPr>
          </a:p>
          <a:p>
            <a:pPr marL="0" lvl="0" indent="0" algn="l" rtl="0">
              <a:spcBef>
                <a:spcPts val="0"/>
              </a:spcBef>
              <a:spcAft>
                <a:spcPts val="0"/>
              </a:spcAft>
              <a:buNone/>
            </a:pPr>
            <a:r>
              <a:rPr lang="en"/>
              <a:t> </a:t>
            </a:r>
            <a:endParaRPr/>
          </a:p>
        </p:txBody>
      </p:sp>
      <p:pic>
        <p:nvPicPr>
          <p:cNvPr id="1438" name="Google Shape;1438;p129"/>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439" name="Google Shape;1439;p129"/>
          <p:cNvPicPr preferRelativeResize="0"/>
          <p:nvPr/>
        </p:nvPicPr>
        <p:blipFill>
          <a:blip r:embed="rId4">
            <a:alphaModFix/>
          </a:blip>
          <a:stretch>
            <a:fillRect/>
          </a:stretch>
        </p:blipFill>
        <p:spPr>
          <a:xfrm>
            <a:off x="415050" y="3159933"/>
            <a:ext cx="1714500" cy="1284217"/>
          </a:xfrm>
          <a:prstGeom prst="rect">
            <a:avLst/>
          </a:prstGeom>
          <a:noFill/>
          <a:ln>
            <a:noFill/>
          </a:ln>
        </p:spPr>
      </p:pic>
      <p:pic>
        <p:nvPicPr>
          <p:cNvPr id="1440" name="Google Shape;1440;p129"/>
          <p:cNvPicPr preferRelativeResize="0"/>
          <p:nvPr/>
        </p:nvPicPr>
        <p:blipFill>
          <a:blip r:embed="rId5">
            <a:alphaModFix/>
          </a:blip>
          <a:stretch>
            <a:fillRect/>
          </a:stretch>
        </p:blipFill>
        <p:spPr>
          <a:xfrm>
            <a:off x="415050" y="897050"/>
            <a:ext cx="1714500" cy="171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30"/>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46" name="Google Shape;1446;p13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Change Feed Processor Library</a:t>
            </a:r>
            <a:endParaRPr sz="1700" b="0" i="0" u="none" strike="noStrike" cap="none">
              <a:solidFill>
                <a:srgbClr val="BB2938"/>
              </a:solidFill>
              <a:latin typeface="Lato"/>
              <a:ea typeface="Lato"/>
              <a:cs typeface="Lato"/>
              <a:sym typeface="Lato"/>
            </a:endParaRPr>
          </a:p>
        </p:txBody>
      </p:sp>
      <p:pic>
        <p:nvPicPr>
          <p:cNvPr id="1447" name="Google Shape;1447;p130"/>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id="1448" name="Google Shape;1448;p130"/>
          <p:cNvPicPr preferRelativeResize="0"/>
          <p:nvPr/>
        </p:nvPicPr>
        <p:blipFill rotWithShape="1">
          <a:blip r:embed="rId4">
            <a:alphaModFix/>
          </a:blip>
          <a:srcRect/>
          <a:stretch/>
        </p:blipFill>
        <p:spPr>
          <a:xfrm>
            <a:off x="2697000" y="1182963"/>
            <a:ext cx="6072099" cy="2555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31"/>
          <p:cNvSpPr/>
          <p:nvPr/>
        </p:nvSpPr>
        <p:spPr>
          <a:xfrm>
            <a:off x="2379900" y="464100"/>
            <a:ext cx="66714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54" name="Google Shape;1454;p13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Change Feed Processor Library - Behind the Scenes</a:t>
            </a:r>
            <a:endParaRPr sz="1700" b="0" i="0" u="none" strike="noStrike" cap="none">
              <a:solidFill>
                <a:srgbClr val="BB2938"/>
              </a:solidFill>
              <a:latin typeface="Lato"/>
              <a:ea typeface="Lato"/>
              <a:cs typeface="Lato"/>
              <a:sym typeface="Lato"/>
            </a:endParaRPr>
          </a:p>
        </p:txBody>
      </p:sp>
      <p:pic>
        <p:nvPicPr>
          <p:cNvPr id="1455" name="Google Shape;1455;p131"/>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id="1456" name="Google Shape;1456;p131" descr="A screenshot of a cell phone&#10;&#10;Description generated with very high confidence"/>
          <p:cNvPicPr preferRelativeResize="0"/>
          <p:nvPr/>
        </p:nvPicPr>
        <p:blipFill rotWithShape="1">
          <a:blip r:embed="rId4">
            <a:alphaModFix/>
          </a:blip>
          <a:srcRect/>
          <a:stretch/>
        </p:blipFill>
        <p:spPr>
          <a:xfrm>
            <a:off x="2697006" y="948993"/>
            <a:ext cx="6169545" cy="324552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32"/>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462" name="Google Shape;1462;p132"/>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LAB -Spark Connector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463" name="Google Shape;1463;p132"/>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64" name="Google Shape;1464;p13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3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Spark Connector</a:t>
            </a:r>
            <a:endParaRPr>
              <a:solidFill>
                <a:srgbClr val="BB2938"/>
              </a:solidFill>
            </a:endParaRPr>
          </a:p>
        </p:txBody>
      </p:sp>
      <p:sp>
        <p:nvSpPr>
          <p:cNvPr id="1470" name="Google Shape;1470;p133"/>
          <p:cNvSpPr/>
          <p:nvPr/>
        </p:nvSpPr>
        <p:spPr>
          <a:xfrm>
            <a:off x="210325" y="718075"/>
            <a:ext cx="8707200" cy="4200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grpSp>
        <p:nvGrpSpPr>
          <p:cNvPr id="1471" name="Google Shape;1471;p133"/>
          <p:cNvGrpSpPr/>
          <p:nvPr/>
        </p:nvGrpSpPr>
        <p:grpSpPr>
          <a:xfrm>
            <a:off x="400769" y="1035456"/>
            <a:ext cx="8424965" cy="3348429"/>
            <a:chOff x="724838" y="2551497"/>
            <a:chExt cx="7545871" cy="2525972"/>
          </a:xfrm>
        </p:grpSpPr>
        <p:pic>
          <p:nvPicPr>
            <p:cNvPr id="1472" name="Google Shape;1472;p133" descr="Line"/>
            <p:cNvPicPr preferRelativeResize="0"/>
            <p:nvPr/>
          </p:nvPicPr>
          <p:blipFill rotWithShape="1">
            <a:blip r:embed="rId3">
              <a:alphaModFix/>
            </a:blip>
            <a:srcRect/>
            <a:stretch/>
          </p:blipFill>
          <p:spPr>
            <a:xfrm rot="-8100000">
              <a:off x="1402151" y="3238276"/>
              <a:ext cx="1044315" cy="50801"/>
            </a:xfrm>
            <a:prstGeom prst="rect">
              <a:avLst/>
            </a:prstGeom>
            <a:noFill/>
            <a:ln>
              <a:noFill/>
            </a:ln>
          </p:spPr>
        </p:pic>
        <p:pic>
          <p:nvPicPr>
            <p:cNvPr id="1473" name="Google Shape;1473;p133" descr="image79.png"/>
            <p:cNvPicPr preferRelativeResize="0"/>
            <p:nvPr/>
          </p:nvPicPr>
          <p:blipFill rotWithShape="1">
            <a:blip r:embed="rId4">
              <a:alphaModFix/>
            </a:blip>
            <a:srcRect/>
            <a:stretch/>
          </p:blipFill>
          <p:spPr>
            <a:xfrm>
              <a:off x="5614757" y="3086490"/>
              <a:ext cx="1995951" cy="1047875"/>
            </a:xfrm>
            <a:prstGeom prst="rect">
              <a:avLst/>
            </a:prstGeom>
            <a:noFill/>
            <a:ln>
              <a:noFill/>
            </a:ln>
          </p:spPr>
        </p:pic>
        <p:pic>
          <p:nvPicPr>
            <p:cNvPr id="1474" name="Google Shape;1474;p133" descr="Circle"/>
            <p:cNvPicPr preferRelativeResize="0"/>
            <p:nvPr/>
          </p:nvPicPr>
          <p:blipFill rotWithShape="1">
            <a:blip r:embed="rId5">
              <a:alphaModFix/>
            </a:blip>
            <a:srcRect/>
            <a:stretch/>
          </p:blipFill>
          <p:spPr>
            <a:xfrm>
              <a:off x="5639843" y="2738822"/>
              <a:ext cx="1945780" cy="1945780"/>
            </a:xfrm>
            <a:prstGeom prst="rect">
              <a:avLst/>
            </a:prstGeom>
            <a:noFill/>
            <a:ln>
              <a:noFill/>
            </a:ln>
          </p:spPr>
        </p:pic>
        <p:sp>
          <p:nvSpPr>
            <p:cNvPr id="1475" name="Google Shape;1475;p133"/>
            <p:cNvSpPr/>
            <p:nvPr/>
          </p:nvSpPr>
          <p:spPr>
            <a:xfrm>
              <a:off x="6280416" y="4426864"/>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6" name="Google Shape;1476;p133"/>
            <p:cNvSpPr/>
            <p:nvPr/>
          </p:nvSpPr>
          <p:spPr>
            <a:xfrm>
              <a:off x="5454758" y="3401935"/>
              <a:ext cx="417000" cy="417000"/>
            </a:xfrm>
            <a:prstGeom prst="ellipse">
              <a:avLst/>
            </a:prstGeom>
            <a:blipFill rotWithShape="1">
              <a:blip r:embed="rId7">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7" name="Google Shape;1477;p133"/>
            <p:cNvSpPr/>
            <p:nvPr/>
          </p:nvSpPr>
          <p:spPr>
            <a:xfrm>
              <a:off x="7156716" y="4143230"/>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8" name="Google Shape;1478;p133"/>
            <p:cNvSpPr/>
            <p:nvPr/>
          </p:nvSpPr>
          <p:spPr>
            <a:xfrm>
              <a:off x="7317583" y="3228831"/>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9" name="Google Shape;1479;p133"/>
            <p:cNvSpPr/>
            <p:nvPr/>
          </p:nvSpPr>
          <p:spPr>
            <a:xfrm>
              <a:off x="6707983" y="2551497"/>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0" name="Google Shape;1480;p133"/>
            <p:cNvSpPr/>
            <p:nvPr/>
          </p:nvSpPr>
          <p:spPr>
            <a:xfrm>
              <a:off x="5708916" y="2771631"/>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1" name="Google Shape;1481;p133"/>
            <p:cNvSpPr/>
            <p:nvPr/>
          </p:nvSpPr>
          <p:spPr>
            <a:xfrm>
              <a:off x="5598849" y="4017694"/>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2" name="Google Shape;1482;p133"/>
            <p:cNvSpPr txBox="1"/>
            <p:nvPr/>
          </p:nvSpPr>
          <p:spPr>
            <a:xfrm>
              <a:off x="4913528" y="3065546"/>
              <a:ext cx="6957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gateway </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a:t>
              </a:r>
              <a:endParaRPr/>
            </a:p>
          </p:txBody>
        </p:sp>
        <p:sp>
          <p:nvSpPr>
            <p:cNvPr id="1483" name="Google Shape;1483;p133"/>
            <p:cNvSpPr txBox="1"/>
            <p:nvPr/>
          </p:nvSpPr>
          <p:spPr>
            <a:xfrm>
              <a:off x="7772109" y="3216590"/>
              <a:ext cx="4986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data</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nodes</a:t>
              </a:r>
              <a:endParaRPr/>
            </a:p>
          </p:txBody>
        </p:sp>
        <p:pic>
          <p:nvPicPr>
            <p:cNvPr id="1484" name="Google Shape;1484;p133" descr="Image"/>
            <p:cNvPicPr preferRelativeResize="0"/>
            <p:nvPr/>
          </p:nvPicPr>
          <p:blipFill rotWithShape="1">
            <a:blip r:embed="rId8">
              <a:alphaModFix/>
            </a:blip>
            <a:srcRect/>
            <a:stretch/>
          </p:blipFill>
          <p:spPr>
            <a:xfrm>
              <a:off x="2037079" y="2603703"/>
              <a:ext cx="1195401" cy="635852"/>
            </a:xfrm>
            <a:prstGeom prst="rect">
              <a:avLst/>
            </a:prstGeom>
            <a:noFill/>
            <a:ln>
              <a:noFill/>
            </a:ln>
          </p:spPr>
        </p:pic>
        <p:sp>
          <p:nvSpPr>
            <p:cNvPr id="1485" name="Google Shape;1485;p133"/>
            <p:cNvSpPr/>
            <p:nvPr/>
          </p:nvSpPr>
          <p:spPr>
            <a:xfrm>
              <a:off x="827934" y="2701760"/>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6" name="Google Shape;1486;p133"/>
            <p:cNvSpPr txBox="1"/>
            <p:nvPr/>
          </p:nvSpPr>
          <p:spPr>
            <a:xfrm>
              <a:off x="2342232" y="3869987"/>
              <a:ext cx="5850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master </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a:t>
              </a:r>
              <a:endParaRPr/>
            </a:p>
          </p:txBody>
        </p:sp>
        <p:sp>
          <p:nvSpPr>
            <p:cNvPr id="1487" name="Google Shape;1487;p133"/>
            <p:cNvSpPr txBox="1"/>
            <p:nvPr/>
          </p:nvSpPr>
          <p:spPr>
            <a:xfrm>
              <a:off x="724838" y="4656954"/>
              <a:ext cx="1002000" cy="2568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worker nodes</a:t>
              </a:r>
              <a:endParaRPr/>
            </a:p>
          </p:txBody>
        </p:sp>
        <p:pic>
          <p:nvPicPr>
            <p:cNvPr id="1488" name="Google Shape;1488;p133" descr="Line"/>
            <p:cNvPicPr preferRelativeResize="0"/>
            <p:nvPr/>
          </p:nvPicPr>
          <p:blipFill rotWithShape="1">
            <a:blip r:embed="rId9">
              <a:alphaModFix/>
            </a:blip>
            <a:srcRect/>
            <a:stretch/>
          </p:blipFill>
          <p:spPr>
            <a:xfrm rot="-9612216">
              <a:off x="1525585" y="3463100"/>
              <a:ext cx="797447" cy="50801"/>
            </a:xfrm>
            <a:prstGeom prst="rect">
              <a:avLst/>
            </a:prstGeom>
            <a:noFill/>
            <a:ln>
              <a:noFill/>
            </a:ln>
          </p:spPr>
        </p:pic>
        <p:pic>
          <p:nvPicPr>
            <p:cNvPr id="1489" name="Google Shape;1489;p133" descr="Line"/>
            <p:cNvPicPr preferRelativeResize="0"/>
            <p:nvPr/>
          </p:nvPicPr>
          <p:blipFill rotWithShape="1">
            <a:blip r:embed="rId10">
              <a:alphaModFix/>
            </a:blip>
            <a:srcRect/>
            <a:stretch/>
          </p:blipFill>
          <p:spPr>
            <a:xfrm rot="9547050">
              <a:off x="1522953" y="3744462"/>
              <a:ext cx="802711" cy="50801"/>
            </a:xfrm>
            <a:prstGeom prst="rect">
              <a:avLst/>
            </a:prstGeom>
            <a:noFill/>
            <a:ln>
              <a:noFill/>
            </a:ln>
          </p:spPr>
        </p:pic>
        <p:pic>
          <p:nvPicPr>
            <p:cNvPr id="1490" name="Google Shape;1490;p133" descr="Line"/>
            <p:cNvPicPr preferRelativeResize="0"/>
            <p:nvPr/>
          </p:nvPicPr>
          <p:blipFill rotWithShape="1">
            <a:blip r:embed="rId11">
              <a:alphaModFix/>
            </a:blip>
            <a:srcRect/>
            <a:stretch/>
          </p:blipFill>
          <p:spPr>
            <a:xfrm rot="8100000">
              <a:off x="1402833" y="3989435"/>
              <a:ext cx="1039658" cy="50801"/>
            </a:xfrm>
            <a:prstGeom prst="rect">
              <a:avLst/>
            </a:prstGeom>
            <a:noFill/>
            <a:ln>
              <a:noFill/>
            </a:ln>
          </p:spPr>
        </p:pic>
        <p:sp>
          <p:nvSpPr>
            <p:cNvPr id="1491" name="Google Shape;1491;p133"/>
            <p:cNvSpPr/>
            <p:nvPr/>
          </p:nvSpPr>
          <p:spPr>
            <a:xfrm>
              <a:off x="2236938" y="3448985"/>
              <a:ext cx="795600" cy="356100"/>
            </a:xfrm>
            <a:prstGeom prst="roundRect">
              <a:avLst>
                <a:gd name="adj" fmla="val 16107"/>
              </a:avLst>
            </a:prstGeom>
            <a:blipFill rotWithShape="1">
              <a:blip r:embed="rId7">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2" name="Google Shape;1492;p133"/>
            <p:cNvSpPr/>
            <p:nvPr/>
          </p:nvSpPr>
          <p:spPr>
            <a:xfrm>
              <a:off x="827934" y="3174595"/>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3" name="Google Shape;1493;p133"/>
            <p:cNvSpPr/>
            <p:nvPr/>
          </p:nvSpPr>
          <p:spPr>
            <a:xfrm>
              <a:off x="827934" y="3679660"/>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4" name="Google Shape;1494;p133"/>
            <p:cNvSpPr/>
            <p:nvPr/>
          </p:nvSpPr>
          <p:spPr>
            <a:xfrm>
              <a:off x="827934" y="4191951"/>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pic>
          <p:nvPicPr>
            <p:cNvPr id="1495" name="Google Shape;1495;p133" descr="Line"/>
            <p:cNvPicPr preferRelativeResize="0"/>
            <p:nvPr/>
          </p:nvPicPr>
          <p:blipFill rotWithShape="1">
            <a:blip r:embed="rId12">
              <a:alphaModFix/>
            </a:blip>
            <a:srcRect/>
            <a:stretch/>
          </p:blipFill>
          <p:spPr>
            <a:xfrm>
              <a:off x="3258240" y="3486970"/>
              <a:ext cx="2021560" cy="246564"/>
            </a:xfrm>
            <a:prstGeom prst="rect">
              <a:avLst/>
            </a:prstGeom>
            <a:noFill/>
            <a:ln>
              <a:noFill/>
            </a:ln>
          </p:spPr>
        </p:pic>
        <p:sp>
          <p:nvSpPr>
            <p:cNvPr id="1496" name="Google Shape;1496;p133"/>
            <p:cNvSpPr txBox="1"/>
            <p:nvPr/>
          </p:nvSpPr>
          <p:spPr>
            <a:xfrm>
              <a:off x="3571422" y="4149280"/>
              <a:ext cx="14460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Spark-DocumentDB</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Connector (Java)</a:t>
              </a:r>
              <a:endParaRPr/>
            </a:p>
          </p:txBody>
        </p:sp>
        <p:sp>
          <p:nvSpPr>
            <p:cNvPr id="1497" name="Google Shape;1497;p133"/>
            <p:cNvSpPr/>
            <p:nvPr/>
          </p:nvSpPr>
          <p:spPr>
            <a:xfrm>
              <a:off x="4334664" y="321983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1</a:t>
              </a:r>
              <a:endParaRPr/>
            </a:p>
          </p:txBody>
        </p:sp>
        <p:pic>
          <p:nvPicPr>
            <p:cNvPr id="1498" name="Google Shape;1498;p133" descr="Line"/>
            <p:cNvPicPr preferRelativeResize="0"/>
            <p:nvPr/>
          </p:nvPicPr>
          <p:blipFill rotWithShape="1">
            <a:blip r:embed="rId13">
              <a:alphaModFix/>
            </a:blip>
            <a:srcRect/>
            <a:stretch/>
          </p:blipFill>
          <p:spPr>
            <a:xfrm rot="9711487">
              <a:off x="1602275" y="3667434"/>
              <a:ext cx="633751" cy="88060"/>
            </a:xfrm>
            <a:prstGeom prst="rect">
              <a:avLst/>
            </a:prstGeom>
            <a:noFill/>
            <a:ln>
              <a:noFill/>
            </a:ln>
          </p:spPr>
        </p:pic>
        <p:pic>
          <p:nvPicPr>
            <p:cNvPr id="1499" name="Google Shape;1499;p133" descr="Line"/>
            <p:cNvPicPr preferRelativeResize="0"/>
            <p:nvPr/>
          </p:nvPicPr>
          <p:blipFill rotWithShape="1">
            <a:blip r:embed="rId14">
              <a:alphaModFix/>
            </a:blip>
            <a:srcRect/>
            <a:stretch/>
          </p:blipFill>
          <p:spPr>
            <a:xfrm rot="8100000">
              <a:off x="1489941" y="4030167"/>
              <a:ext cx="885345" cy="88060"/>
            </a:xfrm>
            <a:prstGeom prst="rect">
              <a:avLst/>
            </a:prstGeom>
            <a:noFill/>
            <a:ln>
              <a:noFill/>
            </a:ln>
          </p:spPr>
        </p:pic>
        <p:sp>
          <p:nvSpPr>
            <p:cNvPr id="1500" name="Google Shape;1500;p133"/>
            <p:cNvSpPr/>
            <p:nvPr/>
          </p:nvSpPr>
          <p:spPr>
            <a:xfrm>
              <a:off x="1873457" y="413423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3</a:t>
              </a:r>
              <a:endParaRPr/>
            </a:p>
          </p:txBody>
        </p:sp>
        <p:pic>
          <p:nvPicPr>
            <p:cNvPr id="1501" name="Google Shape;1501;p133" descr="Line"/>
            <p:cNvPicPr preferRelativeResize="0"/>
            <p:nvPr/>
          </p:nvPicPr>
          <p:blipFill rotWithShape="1">
            <a:blip r:embed="rId15">
              <a:alphaModFix/>
            </a:blip>
            <a:srcRect/>
            <a:stretch/>
          </p:blipFill>
          <p:spPr>
            <a:xfrm>
              <a:off x="3230488" y="3646593"/>
              <a:ext cx="2021560" cy="246564"/>
            </a:xfrm>
            <a:prstGeom prst="rect">
              <a:avLst/>
            </a:prstGeom>
            <a:noFill/>
            <a:ln>
              <a:noFill/>
            </a:ln>
          </p:spPr>
        </p:pic>
        <p:sp>
          <p:nvSpPr>
            <p:cNvPr id="1502" name="Google Shape;1502;p133"/>
            <p:cNvSpPr/>
            <p:nvPr/>
          </p:nvSpPr>
          <p:spPr>
            <a:xfrm>
              <a:off x="3507834" y="370235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2</a:t>
              </a:r>
              <a:endParaRPr/>
            </a:p>
          </p:txBody>
        </p:sp>
        <p:cxnSp>
          <p:nvCxnSpPr>
            <p:cNvPr id="1503" name="Google Shape;1503;p133"/>
            <p:cNvCxnSpPr>
              <a:stCxn id="1477" idx="0"/>
              <a:endCxn id="1494" idx="0"/>
            </p:cNvCxnSpPr>
            <p:nvPr/>
          </p:nvCxnSpPr>
          <p:spPr>
            <a:xfrm flipH="1">
              <a:off x="1225716" y="4143230"/>
              <a:ext cx="6139500" cy="48600"/>
            </a:xfrm>
            <a:prstGeom prst="straightConnector1">
              <a:avLst/>
            </a:prstGeom>
            <a:noFill/>
            <a:ln w="12700" cap="rnd" cmpd="sng">
              <a:solidFill>
                <a:srgbClr val="00882B"/>
              </a:solidFill>
              <a:prstDash val="solid"/>
              <a:miter lim="400000"/>
              <a:headEnd type="triangle" w="med" len="med"/>
              <a:tailEnd type="triangle" w="med" len="med"/>
            </a:ln>
          </p:spPr>
        </p:cxnSp>
        <p:cxnSp>
          <p:nvCxnSpPr>
            <p:cNvPr id="1504" name="Google Shape;1504;p133"/>
            <p:cNvCxnSpPr>
              <a:stCxn id="1475" idx="0"/>
              <a:endCxn id="1493" idx="0"/>
            </p:cNvCxnSpPr>
            <p:nvPr/>
          </p:nvCxnSpPr>
          <p:spPr>
            <a:xfrm rot="10800000">
              <a:off x="1225716" y="3679564"/>
              <a:ext cx="5263200" cy="747300"/>
            </a:xfrm>
            <a:prstGeom prst="straightConnector1">
              <a:avLst/>
            </a:prstGeom>
            <a:noFill/>
            <a:ln w="12700" cap="rnd" cmpd="sng">
              <a:solidFill>
                <a:srgbClr val="00882B"/>
              </a:solidFill>
              <a:prstDash val="solid"/>
              <a:miter lim="400000"/>
              <a:headEnd type="triangle" w="med" len="med"/>
              <a:tailEnd type="triangle" w="med" len="med"/>
            </a:ln>
          </p:spPr>
        </p:cxnSp>
        <p:sp>
          <p:nvSpPr>
            <p:cNvPr id="1505" name="Google Shape;1505;p133"/>
            <p:cNvSpPr/>
            <p:nvPr/>
          </p:nvSpPr>
          <p:spPr>
            <a:xfrm>
              <a:off x="5228274" y="4642469"/>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4</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34"/>
          <p:cNvSpPr/>
          <p:nvPr/>
        </p:nvSpPr>
        <p:spPr>
          <a:xfrm>
            <a:off x="2586900" y="464100"/>
            <a:ext cx="65571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914400" marR="114300" lvl="0" indent="-317500" algn="l" rtl="0">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Provision Spark Cluster on Azure Databrick</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Python and Java SDK libraries</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Review the Jupyter Notebook</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Jupyter Notebook to Databrick workspace</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Run Spark Jobs</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511" name="Google Shape;1511;p134"/>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3 - Spark Connector Lab</a:t>
            </a:r>
            <a:endParaRPr sz="1700" b="0" i="0" u="none" strike="noStrike" cap="none">
              <a:solidFill>
                <a:srgbClr val="BB2938"/>
              </a:solidFill>
              <a:latin typeface="Lato"/>
              <a:ea typeface="Lato"/>
              <a:cs typeface="Lato"/>
              <a:sym typeface="Lato"/>
            </a:endParaRPr>
          </a:p>
        </p:txBody>
      </p:sp>
      <p:sp>
        <p:nvSpPr>
          <p:cNvPr id="1512" name="Google Shape;1512;p134"/>
          <p:cNvSpPr txBox="1"/>
          <p:nvPr/>
        </p:nvSpPr>
        <p:spPr>
          <a:xfrm>
            <a:off x="3448475" y="1140725"/>
            <a:ext cx="58965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BB2938"/>
                </a:solidFill>
                <a:latin typeface="Lato"/>
                <a:ea typeface="Lato"/>
                <a:cs typeface="Lato"/>
                <a:sym typeface="Lato"/>
              </a:rPr>
              <a:t>https://github.com/cosmoshackathon/CosmosDBHandsonLab/tree/master/lab/SparkConnectionsDemo</a:t>
            </a:r>
            <a:endParaRPr sz="1600" b="1">
              <a:solidFill>
                <a:srgbClr val="BB2938"/>
              </a:solidFill>
              <a:latin typeface="Lato"/>
              <a:ea typeface="Lato"/>
              <a:cs typeface="Lato"/>
              <a:sym typeface="Lato"/>
            </a:endParaRPr>
          </a:p>
          <a:p>
            <a:pPr marL="0" lvl="0" indent="0" algn="l" rtl="0">
              <a:spcBef>
                <a:spcPts val="0"/>
              </a:spcBef>
              <a:spcAft>
                <a:spcPts val="0"/>
              </a:spcAft>
              <a:buNone/>
            </a:pPr>
            <a:endParaRPr/>
          </a:p>
        </p:txBody>
      </p:sp>
      <p:pic>
        <p:nvPicPr>
          <p:cNvPr id="1513" name="Google Shape;1513;p134"/>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514" name="Google Shape;1514;p134"/>
          <p:cNvPicPr preferRelativeResize="0"/>
          <p:nvPr/>
        </p:nvPicPr>
        <p:blipFill>
          <a:blip r:embed="rId4">
            <a:alphaModFix/>
          </a:blip>
          <a:stretch>
            <a:fillRect/>
          </a:stretch>
        </p:blipFill>
        <p:spPr>
          <a:xfrm>
            <a:off x="108300" y="933850"/>
            <a:ext cx="2411100" cy="1254975"/>
          </a:xfrm>
          <a:prstGeom prst="rect">
            <a:avLst/>
          </a:prstGeom>
          <a:noFill/>
          <a:ln>
            <a:noFill/>
          </a:ln>
        </p:spPr>
      </p:pic>
      <p:pic>
        <p:nvPicPr>
          <p:cNvPr id="1515" name="Google Shape;1515;p134"/>
          <p:cNvPicPr preferRelativeResize="0"/>
          <p:nvPr/>
        </p:nvPicPr>
        <p:blipFill>
          <a:blip r:embed="rId5">
            <a:alphaModFix/>
          </a:blip>
          <a:stretch>
            <a:fillRect/>
          </a:stretch>
        </p:blipFill>
        <p:spPr>
          <a:xfrm>
            <a:off x="152400" y="2366425"/>
            <a:ext cx="2367000" cy="236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35"/>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521" name="Google Shape;1521;p135"/>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Troubleshooting</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522" name="Google Shape;1522;p135"/>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523" name="Google Shape;1523;p13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36"/>
          <p:cNvSpPr/>
          <p:nvPr/>
        </p:nvSpPr>
        <p:spPr>
          <a:xfrm>
            <a:off x="2371350" y="464050"/>
            <a:ext cx="60954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200"/>
              <a:buFont typeface="Calibri"/>
              <a:buNone/>
            </a:pPr>
            <a:endParaRPr>
              <a:solidFill>
                <a:schemeClr val="dk1"/>
              </a:solidFill>
            </a:endParaRPr>
          </a:p>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0" lvl="0" indent="0" algn="ctr" rtl="0">
              <a:spcBef>
                <a:spcPts val="1000"/>
              </a:spcBef>
              <a:spcAft>
                <a:spcPts val="0"/>
              </a:spcAft>
              <a:buClr>
                <a:schemeClr val="dk1"/>
              </a:buClr>
              <a:buSzPts val="3200"/>
              <a:buFont typeface="Calibri"/>
              <a:buNone/>
            </a:pPr>
            <a:endParaRPr>
              <a:solidFill>
                <a:schemeClr val="dk1"/>
              </a:solidFill>
            </a:endParaRPr>
          </a:p>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529" name="Google Shape;1529;p13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sp>
        <p:nvSpPr>
          <p:cNvPr id="1530" name="Google Shape;1530;p136"/>
          <p:cNvSpPr txBox="1"/>
          <p:nvPr/>
        </p:nvSpPr>
        <p:spPr>
          <a:xfrm>
            <a:off x="4225025" y="268030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531" name="Google Shape;1531;p136"/>
          <p:cNvGrpSpPr/>
          <p:nvPr/>
        </p:nvGrpSpPr>
        <p:grpSpPr>
          <a:xfrm>
            <a:off x="3877900" y="806313"/>
            <a:ext cx="2197875" cy="3994850"/>
            <a:chOff x="153850" y="878388"/>
            <a:chExt cx="2197875" cy="3994850"/>
          </a:xfrm>
        </p:grpSpPr>
        <p:sp>
          <p:nvSpPr>
            <p:cNvPr id="1532" name="Google Shape;1532;p136"/>
            <p:cNvSpPr txBox="1"/>
            <p:nvPr/>
          </p:nvSpPr>
          <p:spPr>
            <a:xfrm>
              <a:off x="153850" y="878388"/>
              <a:ext cx="2197800" cy="345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Master Resource Throttling?</a:t>
              </a:r>
              <a:endParaRPr sz="1200">
                <a:latin typeface="Lato"/>
                <a:ea typeface="Lato"/>
                <a:cs typeface="Lato"/>
                <a:sym typeface="Lato"/>
              </a:endParaRPr>
            </a:p>
          </p:txBody>
        </p:sp>
        <p:sp>
          <p:nvSpPr>
            <p:cNvPr id="1533" name="Google Shape;1533;p136"/>
            <p:cNvSpPr txBox="1"/>
            <p:nvPr/>
          </p:nvSpPr>
          <p:spPr>
            <a:xfrm>
              <a:off x="153925" y="1900687"/>
              <a:ext cx="2197800" cy="132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Repeated unnecessary calls to “Master” resources?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Collection</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Offer</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Database</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Multiple Client instances</a:t>
              </a:r>
              <a:endParaRPr sz="1200">
                <a:latin typeface="Lato"/>
                <a:ea typeface="Lato"/>
                <a:cs typeface="Lato"/>
                <a:sym typeface="Lato"/>
              </a:endParaRPr>
            </a:p>
          </p:txBody>
        </p:sp>
        <p:sp>
          <p:nvSpPr>
            <p:cNvPr id="1534" name="Google Shape;1534;p136"/>
            <p:cNvSpPr txBox="1"/>
            <p:nvPr/>
          </p:nvSpPr>
          <p:spPr>
            <a:xfrm>
              <a:off x="153925" y="4090538"/>
              <a:ext cx="2197800" cy="782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Re-use singleton instance of client and refactor redundant calls</a:t>
              </a:r>
              <a:endParaRPr sz="1200" b="0" i="0" u="none" strike="noStrike" cap="none">
                <a:solidFill>
                  <a:srgbClr val="000000"/>
                </a:solidFill>
                <a:latin typeface="Calibri"/>
                <a:ea typeface="Calibri"/>
                <a:cs typeface="Calibri"/>
                <a:sym typeface="Calibri"/>
              </a:endParaRPr>
            </a:p>
          </p:txBody>
        </p:sp>
        <p:cxnSp>
          <p:nvCxnSpPr>
            <p:cNvPr id="1535" name="Google Shape;1535;p136"/>
            <p:cNvCxnSpPr>
              <a:stCxn id="1532" idx="2"/>
              <a:endCxn id="1533" idx="0"/>
            </p:cNvCxnSpPr>
            <p:nvPr/>
          </p:nvCxnSpPr>
          <p:spPr>
            <a:xfrm>
              <a:off x="1252750" y="1224288"/>
              <a:ext cx="0" cy="6765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536" name="Google Shape;1536;p136"/>
          <p:cNvCxnSpPr>
            <a:stCxn id="1533" idx="2"/>
            <a:endCxn id="1534" idx="0"/>
          </p:cNvCxnSpPr>
          <p:nvPr/>
        </p:nvCxnSpPr>
        <p:spPr>
          <a:xfrm>
            <a:off x="4976875" y="3156112"/>
            <a:ext cx="0" cy="862500"/>
          </a:xfrm>
          <a:prstGeom prst="straightConnector1">
            <a:avLst/>
          </a:prstGeom>
          <a:noFill/>
          <a:ln w="9525" cap="flat" cmpd="sng">
            <a:solidFill>
              <a:srgbClr val="4472C4"/>
            </a:solidFill>
            <a:prstDash val="solid"/>
            <a:miter lim="800000"/>
            <a:headEnd type="none" w="sm" len="sm"/>
            <a:tailEnd type="triangle" w="med" len="med"/>
          </a:ln>
        </p:spPr>
      </p:cxnSp>
      <p:pic>
        <p:nvPicPr>
          <p:cNvPr id="1537" name="Google Shape;1537;p136"/>
          <p:cNvPicPr preferRelativeResize="0"/>
          <p:nvPr/>
        </p:nvPicPr>
        <p:blipFill>
          <a:blip r:embed="rId3">
            <a:alphaModFix/>
          </a:blip>
          <a:stretch>
            <a:fillRect/>
          </a:stretch>
        </p:blipFill>
        <p:spPr>
          <a:xfrm>
            <a:off x="-141950" y="2071602"/>
            <a:ext cx="2572050" cy="156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2"/>
          <p:cNvSpPr txBox="1"/>
          <p:nvPr/>
        </p:nvSpPr>
        <p:spPr>
          <a:xfrm>
            <a:off x="17810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DATA CONVERGENCE</a:t>
            </a:r>
            <a:endParaRPr sz="1100" b="0" i="0" u="none" strike="noStrike" cap="none">
              <a:solidFill>
                <a:srgbClr val="4B4B4B"/>
              </a:solidFill>
              <a:latin typeface="Lato"/>
              <a:ea typeface="Lato"/>
              <a:cs typeface="Lato"/>
              <a:sym typeface="Lato"/>
            </a:endParaRPr>
          </a:p>
        </p:txBody>
      </p:sp>
      <p:sp>
        <p:nvSpPr>
          <p:cNvPr id="498" name="Google Shape;498;p92"/>
          <p:cNvSpPr txBox="1"/>
          <p:nvPr/>
        </p:nvSpPr>
        <p:spPr>
          <a:xfrm>
            <a:off x="215365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MOBILE</a:t>
            </a:r>
            <a:endParaRPr sz="1300" b="0" i="0" u="none" strike="noStrike" cap="none">
              <a:solidFill>
                <a:srgbClr val="4B4B4B"/>
              </a:solidFill>
              <a:latin typeface="Arial"/>
              <a:ea typeface="Arial"/>
              <a:cs typeface="Arial"/>
              <a:sym typeface="Arial"/>
            </a:endParaRPr>
          </a:p>
        </p:txBody>
      </p:sp>
      <p:sp>
        <p:nvSpPr>
          <p:cNvPr id="499" name="Google Shape;499;p92"/>
          <p:cNvSpPr txBox="1"/>
          <p:nvPr/>
        </p:nvSpPr>
        <p:spPr>
          <a:xfrm>
            <a:off x="4560700" y="3275100"/>
            <a:ext cx="21258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INTERNET OF THINGS</a:t>
            </a:r>
            <a:endParaRPr sz="1300" b="0" i="0" u="none" strike="noStrike" cap="none">
              <a:solidFill>
                <a:srgbClr val="4B4B4B"/>
              </a:solidFill>
              <a:latin typeface="Arial"/>
              <a:ea typeface="Arial"/>
              <a:cs typeface="Arial"/>
              <a:sym typeface="Arial"/>
            </a:endParaRPr>
          </a:p>
        </p:txBody>
      </p:sp>
      <p:sp>
        <p:nvSpPr>
          <p:cNvPr id="500" name="Google Shape;500;p92"/>
          <p:cNvSpPr txBox="1"/>
          <p:nvPr/>
        </p:nvSpPr>
        <p:spPr>
          <a:xfrm>
            <a:off x="6774625"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CLOUD SOLUTIONS </a:t>
            </a:r>
            <a:endParaRPr sz="1300" b="0" i="0" u="none" strike="noStrike" cap="none">
              <a:solidFill>
                <a:srgbClr val="4B4B4B"/>
              </a:solidFill>
              <a:latin typeface="Arial"/>
              <a:ea typeface="Arial"/>
              <a:cs typeface="Arial"/>
              <a:sym typeface="Arial"/>
            </a:endParaRPr>
          </a:p>
        </p:txBody>
      </p:sp>
      <p:sp>
        <p:nvSpPr>
          <p:cNvPr id="501" name="Google Shape;501;p92"/>
          <p:cNvSpPr txBox="1"/>
          <p:nvPr/>
        </p:nvSpPr>
        <p:spPr>
          <a:xfrm>
            <a:off x="2306050" y="3700325"/>
            <a:ext cx="23412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iOS / Android / Wearable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Contextual Audio SDK  </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AI Recommendation Engines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Proximity Awareness SDK</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t>
            </a:r>
            <a:endParaRPr sz="1000" b="0" i="0" u="none" strike="noStrike" cap="none" dirty="0">
              <a:solidFill>
                <a:srgbClr val="595959"/>
              </a:solidFill>
              <a:latin typeface="Lato"/>
              <a:ea typeface="Lato"/>
              <a:cs typeface="Lato"/>
              <a:sym typeface="Lato"/>
            </a:endParaRPr>
          </a:p>
        </p:txBody>
      </p:sp>
      <p:sp>
        <p:nvSpPr>
          <p:cNvPr id="502" name="Google Shape;502;p92"/>
          <p:cNvSpPr txBox="1"/>
          <p:nvPr/>
        </p:nvSpPr>
        <p:spPr>
          <a:xfrm>
            <a:off x="333700" y="3671500"/>
            <a:ext cx="18153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Advisory </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Engineering</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Science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Visualization</a:t>
            </a:r>
            <a:endParaRPr sz="1000" b="0" i="0" u="none" strike="noStrike" cap="none" dirty="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dirty="0">
              <a:solidFill>
                <a:srgbClr val="595959"/>
              </a:solidFill>
              <a:latin typeface="Lato"/>
              <a:ea typeface="Lato"/>
              <a:cs typeface="Lato"/>
              <a:sym typeface="Lato"/>
            </a:endParaRPr>
          </a:p>
        </p:txBody>
      </p:sp>
      <p:sp>
        <p:nvSpPr>
          <p:cNvPr id="503" name="Google Shape;503;p92"/>
          <p:cNvSpPr txBox="1"/>
          <p:nvPr/>
        </p:nvSpPr>
        <p:spPr>
          <a:xfrm>
            <a:off x="4723600" y="3671500"/>
            <a:ext cx="21081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5G</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Sensors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Connected Cars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Making physical things smart</a:t>
            </a:r>
            <a:endParaRPr sz="1000" b="0" i="0" u="none" strike="noStrike" cap="none" dirty="0">
              <a:solidFill>
                <a:srgbClr val="595959"/>
              </a:solidFill>
              <a:latin typeface="Lato"/>
              <a:ea typeface="Lato"/>
              <a:cs typeface="Lato"/>
              <a:sym typeface="Lato"/>
            </a:endParaRPr>
          </a:p>
        </p:txBody>
      </p:sp>
      <p:sp>
        <p:nvSpPr>
          <p:cNvPr id="504" name="Google Shape;504;p92"/>
          <p:cNvSpPr txBox="1"/>
          <p:nvPr/>
        </p:nvSpPr>
        <p:spPr>
          <a:xfrm>
            <a:off x="7049625" y="3671500"/>
            <a:ext cx="23412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Scalability</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Architecture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t>
            </a:r>
            <a:r>
              <a:rPr lang="en" sz="1000" dirty="0">
                <a:solidFill>
                  <a:srgbClr val="595959"/>
                </a:solidFill>
                <a:latin typeface="Lato"/>
                <a:ea typeface="Lato"/>
                <a:cs typeface="Lato"/>
                <a:sym typeface="Lato"/>
              </a:rPr>
              <a:t>Microsoft </a:t>
            </a:r>
            <a:r>
              <a:rPr lang="en" sz="1000" b="0" i="0" u="none" strike="noStrike" cap="none" dirty="0">
                <a:solidFill>
                  <a:srgbClr val="595959"/>
                </a:solidFill>
                <a:latin typeface="Lato"/>
                <a:ea typeface="Lato"/>
                <a:cs typeface="Lato"/>
                <a:sym typeface="Lato"/>
              </a:rPr>
              <a:t>Azure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Digital Transformation Advisory</a:t>
            </a:r>
            <a:endParaRPr sz="1000" b="0" i="0" u="none" strike="noStrike" cap="none" dirty="0">
              <a:solidFill>
                <a:srgbClr val="595959"/>
              </a:solidFill>
              <a:latin typeface="Lato"/>
              <a:ea typeface="Lato"/>
              <a:cs typeface="Lato"/>
              <a:sym typeface="Lato"/>
            </a:endParaRPr>
          </a:p>
        </p:txBody>
      </p:sp>
      <p:pic>
        <p:nvPicPr>
          <p:cNvPr id="505" name="Google Shape;505;p92"/>
          <p:cNvPicPr preferRelativeResize="0"/>
          <p:nvPr/>
        </p:nvPicPr>
        <p:blipFill rotWithShape="1">
          <a:blip r:embed="rId3">
            <a:alphaModFix/>
          </a:blip>
          <a:srcRect/>
          <a:stretch/>
        </p:blipFill>
        <p:spPr>
          <a:xfrm>
            <a:off x="3868384" y="707275"/>
            <a:ext cx="1255135" cy="906300"/>
          </a:xfrm>
          <a:prstGeom prst="rect">
            <a:avLst/>
          </a:prstGeom>
          <a:noFill/>
          <a:ln>
            <a:noFill/>
          </a:ln>
        </p:spPr>
      </p:pic>
      <p:pic>
        <p:nvPicPr>
          <p:cNvPr id="506" name="Google Shape;506;p92"/>
          <p:cNvPicPr preferRelativeResize="0"/>
          <p:nvPr/>
        </p:nvPicPr>
        <p:blipFill rotWithShape="1">
          <a:blip r:embed="rId4">
            <a:alphaModFix/>
          </a:blip>
          <a:srcRect/>
          <a:stretch/>
        </p:blipFill>
        <p:spPr>
          <a:xfrm>
            <a:off x="772749" y="2273100"/>
            <a:ext cx="990398" cy="837001"/>
          </a:xfrm>
          <a:prstGeom prst="rect">
            <a:avLst/>
          </a:prstGeom>
          <a:noFill/>
          <a:ln>
            <a:noFill/>
          </a:ln>
        </p:spPr>
      </p:pic>
      <p:pic>
        <p:nvPicPr>
          <p:cNvPr id="507" name="Google Shape;507;p92"/>
          <p:cNvPicPr preferRelativeResize="0"/>
          <p:nvPr/>
        </p:nvPicPr>
        <p:blipFill rotWithShape="1">
          <a:blip r:embed="rId5">
            <a:alphaModFix/>
          </a:blip>
          <a:srcRect/>
          <a:stretch/>
        </p:blipFill>
        <p:spPr>
          <a:xfrm>
            <a:off x="2712500" y="2203289"/>
            <a:ext cx="990400" cy="907311"/>
          </a:xfrm>
          <a:prstGeom prst="rect">
            <a:avLst/>
          </a:prstGeom>
          <a:noFill/>
          <a:ln>
            <a:noFill/>
          </a:ln>
        </p:spPr>
      </p:pic>
      <p:pic>
        <p:nvPicPr>
          <p:cNvPr id="508" name="Google Shape;508;p92"/>
          <p:cNvPicPr preferRelativeResize="0"/>
          <p:nvPr/>
        </p:nvPicPr>
        <p:blipFill rotWithShape="1">
          <a:blip r:embed="rId6">
            <a:alphaModFix/>
          </a:blip>
          <a:srcRect/>
          <a:stretch/>
        </p:blipFill>
        <p:spPr>
          <a:xfrm>
            <a:off x="7246700" y="2217525"/>
            <a:ext cx="1218254" cy="906301"/>
          </a:xfrm>
          <a:prstGeom prst="rect">
            <a:avLst/>
          </a:prstGeom>
          <a:noFill/>
          <a:ln>
            <a:noFill/>
          </a:ln>
        </p:spPr>
      </p:pic>
      <p:sp>
        <p:nvSpPr>
          <p:cNvPr id="509" name="Google Shape;509;p9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sz="1700" b="0" i="0" u="none" strike="noStrike" cap="none">
                <a:solidFill>
                  <a:srgbClr val="C11521"/>
                </a:solidFill>
                <a:latin typeface="Lato"/>
                <a:ea typeface="Lato"/>
                <a:cs typeface="Lato"/>
                <a:sym typeface="Lato"/>
              </a:rPr>
              <a:t>LIXAR TECH PILLARS</a:t>
            </a:r>
            <a:endParaRPr sz="1700" b="0" i="0" u="none" strike="noStrike" cap="none">
              <a:solidFill>
                <a:srgbClr val="C11521"/>
              </a:solidFill>
              <a:latin typeface="Lato"/>
              <a:ea typeface="Lato"/>
              <a:cs typeface="Lato"/>
              <a:sym typeface="Lato"/>
            </a:endParaRPr>
          </a:p>
        </p:txBody>
      </p:sp>
      <p:cxnSp>
        <p:nvCxnSpPr>
          <p:cNvPr id="510" name="Google Shape;510;p92"/>
          <p:cNvCxnSpPr/>
          <p:nvPr/>
        </p:nvCxnSpPr>
        <p:spPr>
          <a:xfrm>
            <a:off x="1099700" y="1294625"/>
            <a:ext cx="2623800" cy="0"/>
          </a:xfrm>
          <a:prstGeom prst="straightConnector1">
            <a:avLst/>
          </a:prstGeom>
          <a:noFill/>
          <a:ln w="9525" cap="flat" cmpd="sng">
            <a:solidFill>
              <a:srgbClr val="595959"/>
            </a:solidFill>
            <a:prstDash val="solid"/>
            <a:round/>
            <a:headEnd type="none" w="sm" len="sm"/>
            <a:tailEnd type="none" w="sm" len="sm"/>
          </a:ln>
        </p:spPr>
      </p:cxnSp>
      <p:cxnSp>
        <p:nvCxnSpPr>
          <p:cNvPr id="511" name="Google Shape;511;p92"/>
          <p:cNvCxnSpPr/>
          <p:nvPr/>
        </p:nvCxnSpPr>
        <p:spPr>
          <a:xfrm>
            <a:off x="5288375" y="1294625"/>
            <a:ext cx="2347500" cy="0"/>
          </a:xfrm>
          <a:prstGeom prst="straightConnector1">
            <a:avLst/>
          </a:prstGeom>
          <a:noFill/>
          <a:ln w="9525" cap="flat" cmpd="sng">
            <a:solidFill>
              <a:srgbClr val="595959"/>
            </a:solidFill>
            <a:prstDash val="solid"/>
            <a:round/>
            <a:headEnd type="none" w="sm" len="sm"/>
            <a:tailEnd type="none" w="sm" len="sm"/>
          </a:ln>
        </p:spPr>
      </p:cxnSp>
      <p:cxnSp>
        <p:nvCxnSpPr>
          <p:cNvPr id="512" name="Google Shape;512;p92"/>
          <p:cNvCxnSpPr/>
          <p:nvPr/>
        </p:nvCxnSpPr>
        <p:spPr>
          <a:xfrm rot="10800000">
            <a:off x="1099700"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3" name="Google Shape;513;p92"/>
          <p:cNvCxnSpPr/>
          <p:nvPr/>
        </p:nvCxnSpPr>
        <p:spPr>
          <a:xfrm rot="10800000">
            <a:off x="7635875"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4" name="Google Shape;514;p92"/>
          <p:cNvCxnSpPr/>
          <p:nvPr/>
        </p:nvCxnSpPr>
        <p:spPr>
          <a:xfrm rot="10800000">
            <a:off x="5781325"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5" name="Google Shape;515;p92"/>
          <p:cNvCxnSpPr/>
          <p:nvPr/>
        </p:nvCxnSpPr>
        <p:spPr>
          <a:xfrm rot="10800000">
            <a:off x="3207700" y="1294625"/>
            <a:ext cx="0" cy="374100"/>
          </a:xfrm>
          <a:prstGeom prst="straightConnector1">
            <a:avLst/>
          </a:prstGeom>
          <a:noFill/>
          <a:ln w="9525" cap="flat" cmpd="sng">
            <a:solidFill>
              <a:srgbClr val="595959"/>
            </a:solidFill>
            <a:prstDash val="solid"/>
            <a:round/>
            <a:headEnd type="none" w="sm" len="sm"/>
            <a:tailEnd type="none" w="sm" len="sm"/>
          </a:ln>
        </p:spPr>
      </p:cxnSp>
      <p:pic>
        <p:nvPicPr>
          <p:cNvPr id="516" name="Google Shape;516;p92"/>
          <p:cNvPicPr preferRelativeResize="0"/>
          <p:nvPr/>
        </p:nvPicPr>
        <p:blipFill rotWithShape="1">
          <a:blip r:embed="rId7">
            <a:alphaModFix/>
          </a:blip>
          <a:srcRect/>
          <a:stretch/>
        </p:blipFill>
        <p:spPr>
          <a:xfrm>
            <a:off x="4803077" y="2203300"/>
            <a:ext cx="1572046" cy="1073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37"/>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43" name="Google Shape;1543;p13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pic>
        <p:nvPicPr>
          <p:cNvPr id="1544" name="Google Shape;1544;p137"/>
          <p:cNvPicPr preferRelativeResize="0"/>
          <p:nvPr/>
        </p:nvPicPr>
        <p:blipFill>
          <a:blip r:embed="rId3">
            <a:alphaModFix/>
          </a:blip>
          <a:stretch>
            <a:fillRect/>
          </a:stretch>
        </p:blipFill>
        <p:spPr>
          <a:xfrm>
            <a:off x="-141950" y="2071602"/>
            <a:ext cx="2572050" cy="1568925"/>
          </a:xfrm>
          <a:prstGeom prst="rect">
            <a:avLst/>
          </a:prstGeom>
          <a:noFill/>
          <a:ln>
            <a:noFill/>
          </a:ln>
        </p:spPr>
      </p:pic>
      <p:sp>
        <p:nvSpPr>
          <p:cNvPr id="1545" name="Google Shape;1545;p137"/>
          <p:cNvSpPr txBox="1"/>
          <p:nvPr/>
        </p:nvSpPr>
        <p:spPr>
          <a:xfrm>
            <a:off x="4225025" y="268030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546" name="Google Shape;1546;p137"/>
          <p:cNvGrpSpPr/>
          <p:nvPr/>
        </p:nvGrpSpPr>
        <p:grpSpPr>
          <a:xfrm>
            <a:off x="2897300" y="647416"/>
            <a:ext cx="4997890" cy="3692109"/>
            <a:chOff x="2465123" y="664263"/>
            <a:chExt cx="4175696" cy="3692109"/>
          </a:xfrm>
        </p:grpSpPr>
        <p:sp>
          <p:nvSpPr>
            <p:cNvPr id="1547" name="Google Shape;1547;p137"/>
            <p:cNvSpPr txBox="1"/>
            <p:nvPr/>
          </p:nvSpPr>
          <p:spPr>
            <a:xfrm>
              <a:off x="2465125" y="664263"/>
              <a:ext cx="4164600" cy="464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Operations in the time window of rate limited calls?</a:t>
              </a:r>
              <a:endParaRPr sz="1200">
                <a:latin typeface="Lato"/>
                <a:ea typeface="Lato"/>
                <a:cs typeface="Lato"/>
                <a:sym typeface="Lato"/>
              </a:endParaRPr>
            </a:p>
          </p:txBody>
        </p:sp>
        <p:sp>
          <p:nvSpPr>
            <p:cNvPr id="1548" name="Google Shape;1548;p137"/>
            <p:cNvSpPr txBox="1"/>
            <p:nvPr/>
          </p:nvSpPr>
          <p:spPr>
            <a:xfrm>
              <a:off x="2825554" y="2103972"/>
              <a:ext cx="971100" cy="446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Queries?</a:t>
              </a:r>
              <a:endParaRPr sz="1200">
                <a:solidFill>
                  <a:srgbClr val="3F3F3F"/>
                </a:solidFill>
                <a:latin typeface="Lato"/>
                <a:ea typeface="Lato"/>
                <a:cs typeface="Lato"/>
                <a:sym typeface="Lato"/>
              </a:endParaRPr>
            </a:p>
          </p:txBody>
        </p:sp>
        <p:sp>
          <p:nvSpPr>
            <p:cNvPr id="1549" name="Google Shape;1549;p137"/>
            <p:cNvSpPr txBox="1"/>
            <p:nvPr/>
          </p:nvSpPr>
          <p:spPr>
            <a:xfrm>
              <a:off x="4547419" y="2096172"/>
              <a:ext cx="20934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Ingestion Path?</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Create/Replace/Upsert</a:t>
              </a:r>
              <a:endParaRPr sz="1200">
                <a:solidFill>
                  <a:srgbClr val="3F3F3F"/>
                </a:solidFill>
                <a:latin typeface="Lato"/>
                <a:ea typeface="Lato"/>
                <a:cs typeface="Lato"/>
                <a:sym typeface="Lato"/>
              </a:endParaRPr>
            </a:p>
          </p:txBody>
        </p:sp>
        <p:sp>
          <p:nvSpPr>
            <p:cNvPr id="1550" name="Google Shape;1550;p137"/>
            <p:cNvSpPr txBox="1"/>
            <p:nvPr/>
          </p:nvSpPr>
          <p:spPr>
            <a:xfrm>
              <a:off x="2465123" y="3348222"/>
              <a:ext cx="1701900" cy="967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lang="en" sz="1200" b="1">
                  <a:solidFill>
                    <a:srgbClr val="3F3F3F"/>
                  </a:solidFill>
                  <a:latin typeface="Lato"/>
                  <a:ea typeface="Lato"/>
                  <a:cs typeface="Lato"/>
                  <a:sym typeface="Lato"/>
                </a:rPr>
                <a:t>Troubleshooting Query Performance</a:t>
              </a:r>
              <a:r>
                <a:rPr lang="en" sz="1200">
                  <a:solidFill>
                    <a:srgbClr val="3F3F3F"/>
                  </a:solidFill>
                  <a:latin typeface="Lato"/>
                  <a:ea typeface="Lato"/>
                  <a:cs typeface="Lato"/>
                  <a:sym typeface="Lato"/>
                </a:rPr>
                <a:t> slide</a:t>
              </a:r>
              <a:endParaRPr/>
            </a:p>
          </p:txBody>
        </p:sp>
        <p:sp>
          <p:nvSpPr>
            <p:cNvPr id="1551" name="Google Shape;1551;p137"/>
            <p:cNvSpPr txBox="1"/>
            <p:nvPr/>
          </p:nvSpPr>
          <p:spPr>
            <a:xfrm>
              <a:off x="4536308" y="3340572"/>
              <a:ext cx="20934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lang="en" sz="1200" b="1">
                  <a:solidFill>
                    <a:srgbClr val="3F3F3F"/>
                  </a:solidFill>
                  <a:latin typeface="Lato"/>
                  <a:ea typeface="Lato"/>
                  <a:cs typeface="Lato"/>
                  <a:sym typeface="Lato"/>
                </a:rPr>
                <a:t>Troubleshooting Ingestion Performance</a:t>
              </a:r>
              <a:r>
                <a:rPr lang="en" sz="1200">
                  <a:solidFill>
                    <a:srgbClr val="3F3F3F"/>
                  </a:solidFill>
                  <a:latin typeface="Lato"/>
                  <a:ea typeface="Lato"/>
                  <a:cs typeface="Lato"/>
                  <a:sym typeface="Lato"/>
                </a:rPr>
                <a:t> slide</a:t>
              </a:r>
              <a:endParaRPr/>
            </a:p>
          </p:txBody>
        </p:sp>
        <p:cxnSp>
          <p:nvCxnSpPr>
            <p:cNvPr id="1552" name="Google Shape;1552;p137"/>
            <p:cNvCxnSpPr>
              <a:stCxn id="1547" idx="2"/>
              <a:endCxn id="1548" idx="0"/>
            </p:cNvCxnSpPr>
            <p:nvPr/>
          </p:nvCxnSpPr>
          <p:spPr>
            <a:xfrm flipH="1">
              <a:off x="3311125" y="1128363"/>
              <a:ext cx="1236300" cy="975600"/>
            </a:xfrm>
            <a:prstGeom prst="straightConnector1">
              <a:avLst/>
            </a:prstGeom>
            <a:noFill/>
            <a:ln w="9525" cap="flat" cmpd="sng">
              <a:solidFill>
                <a:srgbClr val="4472C4"/>
              </a:solidFill>
              <a:prstDash val="solid"/>
              <a:miter lim="800000"/>
              <a:headEnd type="none" w="sm" len="sm"/>
              <a:tailEnd type="triangle" w="med" len="med"/>
            </a:ln>
          </p:spPr>
        </p:cxnSp>
        <p:cxnSp>
          <p:nvCxnSpPr>
            <p:cNvPr id="1553" name="Google Shape;1553;p137"/>
            <p:cNvCxnSpPr>
              <a:stCxn id="1547" idx="2"/>
              <a:endCxn id="1549" idx="0"/>
            </p:cNvCxnSpPr>
            <p:nvPr/>
          </p:nvCxnSpPr>
          <p:spPr>
            <a:xfrm>
              <a:off x="4547425" y="1128363"/>
              <a:ext cx="1046700" cy="967800"/>
            </a:xfrm>
            <a:prstGeom prst="straightConnector1">
              <a:avLst/>
            </a:prstGeom>
            <a:noFill/>
            <a:ln w="9525" cap="flat" cmpd="sng">
              <a:solidFill>
                <a:srgbClr val="4472C4"/>
              </a:solidFill>
              <a:prstDash val="solid"/>
              <a:miter lim="800000"/>
              <a:headEnd type="none" w="sm" len="sm"/>
              <a:tailEnd type="triangle" w="med" len="med"/>
            </a:ln>
          </p:spPr>
        </p:cxnSp>
        <p:cxnSp>
          <p:nvCxnSpPr>
            <p:cNvPr id="1554" name="Google Shape;1554;p137"/>
            <p:cNvCxnSpPr>
              <a:stCxn id="1549" idx="2"/>
            </p:cNvCxnSpPr>
            <p:nvPr/>
          </p:nvCxnSpPr>
          <p:spPr>
            <a:xfrm>
              <a:off x="5594119" y="2557872"/>
              <a:ext cx="11100" cy="782700"/>
            </a:xfrm>
            <a:prstGeom prst="straightConnector1">
              <a:avLst/>
            </a:prstGeom>
            <a:noFill/>
            <a:ln w="9525" cap="flat" cmpd="sng">
              <a:solidFill>
                <a:srgbClr val="4472C4"/>
              </a:solidFill>
              <a:prstDash val="solid"/>
              <a:miter lim="800000"/>
              <a:headEnd type="none" w="sm" len="sm"/>
              <a:tailEnd type="triangle" w="med" len="med"/>
            </a:ln>
          </p:spPr>
        </p:cxnSp>
        <p:cxnSp>
          <p:nvCxnSpPr>
            <p:cNvPr id="1555" name="Google Shape;1555;p137"/>
            <p:cNvCxnSpPr>
              <a:stCxn id="1548" idx="2"/>
              <a:endCxn id="1550" idx="0"/>
            </p:cNvCxnSpPr>
            <p:nvPr/>
          </p:nvCxnSpPr>
          <p:spPr>
            <a:xfrm>
              <a:off x="3311104" y="2550072"/>
              <a:ext cx="5100" cy="798300"/>
            </a:xfrm>
            <a:prstGeom prst="straightConnector1">
              <a:avLst/>
            </a:prstGeom>
            <a:noFill/>
            <a:ln w="9525" cap="flat" cmpd="sng">
              <a:solidFill>
                <a:srgbClr val="4472C4"/>
              </a:solidFill>
              <a:prstDash val="solid"/>
              <a:miter lim="800000"/>
              <a:headEnd type="none" w="sm" len="sm"/>
              <a:tailEnd type="triangle" w="med" len="med"/>
            </a:ln>
          </p:spPr>
        </p:cxn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38"/>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61" name="Google Shape;1561;p13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pic>
        <p:nvPicPr>
          <p:cNvPr id="1562" name="Google Shape;1562;p138"/>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63" name="Google Shape;1563;p138"/>
          <p:cNvGrpSpPr/>
          <p:nvPr/>
        </p:nvGrpSpPr>
        <p:grpSpPr>
          <a:xfrm>
            <a:off x="2479899" y="543539"/>
            <a:ext cx="5836498" cy="4541435"/>
            <a:chOff x="2614725" y="402700"/>
            <a:chExt cx="5045818" cy="4298566"/>
          </a:xfrm>
        </p:grpSpPr>
        <p:sp>
          <p:nvSpPr>
            <p:cNvPr id="1564" name="Google Shape;1564;p138"/>
            <p:cNvSpPr txBox="1"/>
            <p:nvPr/>
          </p:nvSpPr>
          <p:spPr>
            <a:xfrm>
              <a:off x="2634200" y="402700"/>
              <a:ext cx="4966800" cy="464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a:t>
              </a:r>
              <a:r>
                <a:rPr lang="en" sz="1200" i="0" u="none" strike="noStrike" cap="none">
                  <a:solidFill>
                    <a:srgbClr val="4472C4"/>
                  </a:solidFill>
                  <a:latin typeface="Lato"/>
                  <a:ea typeface="Lato"/>
                  <a:cs typeface="Lato"/>
                  <a:sym typeface="Lato"/>
                </a:rPr>
                <a:t> </a:t>
              </a:r>
              <a:r>
                <a:rPr lang="en" sz="1200">
                  <a:solidFill>
                    <a:srgbClr val="3F3F3F"/>
                  </a:solidFill>
                  <a:latin typeface="Lato"/>
                  <a:ea typeface="Lato"/>
                  <a:cs typeface="Lato"/>
                  <a:sym typeface="Lato"/>
                </a:rPr>
                <a:t>volume of requests (even though RU charges are low?)</a:t>
              </a:r>
              <a:endParaRPr sz="1200">
                <a:latin typeface="Lato"/>
                <a:ea typeface="Lato"/>
                <a:cs typeface="Lato"/>
                <a:sym typeface="Lato"/>
              </a:endParaRPr>
            </a:p>
          </p:txBody>
        </p:sp>
        <p:sp>
          <p:nvSpPr>
            <p:cNvPr id="1565" name="Google Shape;1565;p138"/>
            <p:cNvSpPr txBox="1"/>
            <p:nvPr/>
          </p:nvSpPr>
          <p:spPr>
            <a:xfrm>
              <a:off x="2614725" y="3431475"/>
              <a:ext cx="28242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000000"/>
                </a:buClr>
                <a:buSzPts val="1200"/>
                <a:buFont typeface="Lato"/>
                <a:buChar char="●"/>
              </a:pPr>
              <a:r>
                <a:rPr lang="en" sz="1200">
                  <a:solidFill>
                    <a:srgbClr val="3F3F3F"/>
                  </a:solidFill>
                  <a:latin typeface="Lato"/>
                  <a:ea typeface="Lato"/>
                  <a:cs typeface="Lato"/>
                  <a:sym typeface="Lato"/>
                </a:rPr>
                <a:t>Refactor Data Model Design</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SzPts val="1200"/>
                <a:buFont typeface="Lato"/>
                <a:buChar char="●"/>
              </a:pPr>
              <a:r>
                <a:rPr lang="en" sz="1200">
                  <a:solidFill>
                    <a:srgbClr val="3F3F3F"/>
                  </a:solidFill>
                  <a:latin typeface="Lato"/>
                  <a:ea typeface="Lato"/>
                  <a:cs typeface="Lato"/>
                  <a:sym typeface="Lato"/>
                </a:rPr>
                <a:t>Follow this guide for best practices on partitioning </a:t>
              </a:r>
              <a:r>
                <a:rPr lang="en" sz="1200" i="0" u="none" strike="noStrike" cap="none">
                  <a:solidFill>
                    <a:srgbClr val="000000"/>
                  </a:solidFill>
                  <a:latin typeface="Lato"/>
                  <a:ea typeface="Lato"/>
                  <a:cs typeface="Lato"/>
                  <a:sym typeface="Lato"/>
                </a:rPr>
                <a:t>-</a:t>
              </a:r>
              <a:r>
                <a:rPr lang="en" sz="1200" i="1" u="none" strike="noStrike" cap="none">
                  <a:solidFill>
                    <a:srgbClr val="4472C4"/>
                  </a:solidFill>
                  <a:latin typeface="Lato"/>
                  <a:ea typeface="Lato"/>
                  <a:cs typeface="Lato"/>
                  <a:sym typeface="Lato"/>
                </a:rPr>
                <a:t>https://docs.microsoft.com/en-us/azure/cosmos-db/partition-data</a:t>
              </a:r>
              <a:endParaRPr sz="1200" i="0" u="none" strike="noStrike" cap="none">
                <a:solidFill>
                  <a:srgbClr val="000000"/>
                </a:solidFill>
                <a:latin typeface="Lato"/>
                <a:ea typeface="Lato"/>
                <a:cs typeface="Lato"/>
                <a:sym typeface="Lato"/>
              </a:endParaRPr>
            </a:p>
          </p:txBody>
        </p:sp>
        <p:sp>
          <p:nvSpPr>
            <p:cNvPr id="1566" name="Google Shape;1566;p138"/>
            <p:cNvSpPr txBox="1"/>
            <p:nvPr/>
          </p:nvSpPr>
          <p:spPr>
            <a:xfrm>
              <a:off x="5658795" y="3044666"/>
              <a:ext cx="1966500" cy="16566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Sproc are optimized for atomically and transactionally writing multiple records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Not ideal for read-only procedural logic</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Re-write read-only logic as query/read operations</a:t>
              </a:r>
              <a:endParaRPr/>
            </a:p>
          </p:txBody>
        </p:sp>
        <p:cxnSp>
          <p:nvCxnSpPr>
            <p:cNvPr id="1567" name="Google Shape;1567;p138"/>
            <p:cNvCxnSpPr>
              <a:stCxn id="1564" idx="2"/>
              <a:endCxn id="1568" idx="0"/>
            </p:cNvCxnSpPr>
            <p:nvPr/>
          </p:nvCxnSpPr>
          <p:spPr>
            <a:xfrm flipH="1">
              <a:off x="4026800" y="866800"/>
              <a:ext cx="1090800" cy="811200"/>
            </a:xfrm>
            <a:prstGeom prst="straightConnector1">
              <a:avLst/>
            </a:prstGeom>
            <a:noFill/>
            <a:ln w="9525" cap="flat" cmpd="sng">
              <a:solidFill>
                <a:srgbClr val="4472C4"/>
              </a:solidFill>
              <a:prstDash val="solid"/>
              <a:miter lim="800000"/>
              <a:headEnd type="none" w="sm" len="sm"/>
              <a:tailEnd type="triangle" w="med" len="med"/>
            </a:ln>
          </p:spPr>
        </p:cxnSp>
        <p:cxnSp>
          <p:nvCxnSpPr>
            <p:cNvPr id="1569" name="Google Shape;1569;p138"/>
            <p:cNvCxnSpPr>
              <a:stCxn id="1564" idx="2"/>
              <a:endCxn id="1570" idx="0"/>
            </p:cNvCxnSpPr>
            <p:nvPr/>
          </p:nvCxnSpPr>
          <p:spPr>
            <a:xfrm>
              <a:off x="5117600" y="866800"/>
              <a:ext cx="1524600" cy="811200"/>
            </a:xfrm>
            <a:prstGeom prst="straightConnector1">
              <a:avLst/>
            </a:prstGeom>
            <a:noFill/>
            <a:ln w="9525" cap="flat" cmpd="sng">
              <a:solidFill>
                <a:srgbClr val="4472C4"/>
              </a:solidFill>
              <a:prstDash val="solid"/>
              <a:miter lim="800000"/>
              <a:headEnd type="none" w="sm" len="sm"/>
              <a:tailEnd type="triangle" w="med" len="med"/>
            </a:ln>
          </p:spPr>
        </p:cxnSp>
        <p:sp>
          <p:nvSpPr>
            <p:cNvPr id="1571" name="Google Shape;1571;p138"/>
            <p:cNvSpPr txBox="1"/>
            <p:nvPr/>
          </p:nvSpPr>
          <p:spPr>
            <a:xfrm>
              <a:off x="4086061" y="1157039"/>
              <a:ext cx="3441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Calibri"/>
                <a:buNone/>
              </a:pPr>
              <a:r>
                <a:rPr lang="en" sz="900" b="0" i="0" u="none" strike="noStrike" cap="none">
                  <a:solidFill>
                    <a:srgbClr val="000000"/>
                  </a:solidFill>
                  <a:latin typeface="Calibri"/>
                  <a:ea typeface="Calibri"/>
                  <a:cs typeface="Calibri"/>
                  <a:sym typeface="Calibri"/>
                </a:rPr>
                <a:t>Yes</a:t>
              </a:r>
              <a:endParaRPr/>
            </a:p>
          </p:txBody>
        </p:sp>
        <p:sp>
          <p:nvSpPr>
            <p:cNvPr id="1568" name="Google Shape;1568;p138"/>
            <p:cNvSpPr txBox="1"/>
            <p:nvPr/>
          </p:nvSpPr>
          <p:spPr>
            <a:xfrm>
              <a:off x="2614725" y="1677993"/>
              <a:ext cx="2824200" cy="12003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Skew in the data?</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there an uneven distribution of data and/or requests across partition keys?</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 cardinality of the partition key too low?</a:t>
              </a:r>
              <a:endParaRPr/>
            </a:p>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70" name="Google Shape;1570;p138"/>
            <p:cNvSpPr txBox="1"/>
            <p:nvPr/>
          </p:nvSpPr>
          <p:spPr>
            <a:xfrm>
              <a:off x="5623543" y="1677996"/>
              <a:ext cx="20370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Read-only Stored Procedures?</a:t>
              </a:r>
              <a:endParaRPr/>
            </a:p>
          </p:txBody>
        </p:sp>
        <p:cxnSp>
          <p:nvCxnSpPr>
            <p:cNvPr id="1572" name="Google Shape;1572;p138"/>
            <p:cNvCxnSpPr>
              <a:stCxn id="1568" idx="2"/>
              <a:endCxn id="1565" idx="0"/>
            </p:cNvCxnSpPr>
            <p:nvPr/>
          </p:nvCxnSpPr>
          <p:spPr>
            <a:xfrm>
              <a:off x="4026825" y="2878293"/>
              <a:ext cx="0" cy="553200"/>
            </a:xfrm>
            <a:prstGeom prst="straightConnector1">
              <a:avLst/>
            </a:prstGeom>
            <a:noFill/>
            <a:ln w="9525" cap="flat" cmpd="sng">
              <a:solidFill>
                <a:srgbClr val="4472C4"/>
              </a:solidFill>
              <a:prstDash val="solid"/>
              <a:miter lim="800000"/>
              <a:headEnd type="none" w="sm" len="sm"/>
              <a:tailEnd type="triangle" w="med" len="med"/>
            </a:ln>
          </p:spPr>
        </p:cxnSp>
        <p:cxnSp>
          <p:nvCxnSpPr>
            <p:cNvPr id="1573" name="Google Shape;1573;p138"/>
            <p:cNvCxnSpPr>
              <a:stCxn id="1570" idx="2"/>
              <a:endCxn id="1566" idx="0"/>
            </p:cNvCxnSpPr>
            <p:nvPr/>
          </p:nvCxnSpPr>
          <p:spPr>
            <a:xfrm>
              <a:off x="6642043" y="2139696"/>
              <a:ext cx="0" cy="905100"/>
            </a:xfrm>
            <a:prstGeom prst="straightConnector1">
              <a:avLst/>
            </a:prstGeom>
            <a:noFill/>
            <a:ln w="9525" cap="flat" cmpd="sng">
              <a:solidFill>
                <a:srgbClr val="4472C4"/>
              </a:solidFill>
              <a:prstDash val="solid"/>
              <a:miter lim="800000"/>
              <a:headEnd type="none" w="sm" len="sm"/>
              <a:tailEnd type="triangle" w="med" len="med"/>
            </a:ln>
          </p:spPr>
        </p:cxnSp>
        <p:sp>
          <p:nvSpPr>
            <p:cNvPr id="1574" name="Google Shape;1574;p138"/>
            <p:cNvSpPr txBox="1"/>
            <p:nvPr/>
          </p:nvSpPr>
          <p:spPr>
            <a:xfrm>
              <a:off x="6036619" y="1157048"/>
              <a:ext cx="3441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Calibri"/>
                <a:buNone/>
              </a:pPr>
              <a:r>
                <a:rPr lang="en" sz="900" b="0" i="0" u="none" strike="noStrike" cap="none">
                  <a:solidFill>
                    <a:srgbClr val="000000"/>
                  </a:solidFill>
                  <a:latin typeface="Calibri"/>
                  <a:ea typeface="Calibri"/>
                  <a:cs typeface="Calibri"/>
                  <a:sym typeface="Calibri"/>
                </a:rPr>
                <a:t>No</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39"/>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80" name="Google Shape;1580;p13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581" name="Google Shape;1581;p139"/>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82" name="Google Shape;1582;p139"/>
          <p:cNvGrpSpPr/>
          <p:nvPr/>
        </p:nvGrpSpPr>
        <p:grpSpPr>
          <a:xfrm>
            <a:off x="2454581" y="678679"/>
            <a:ext cx="5836578" cy="4354813"/>
            <a:chOff x="63670" y="702113"/>
            <a:chExt cx="5348771" cy="4354813"/>
          </a:xfrm>
        </p:grpSpPr>
        <p:sp>
          <p:nvSpPr>
            <p:cNvPr id="1583" name="Google Shape;1583;p139"/>
            <p:cNvSpPr txBox="1"/>
            <p:nvPr/>
          </p:nvSpPr>
          <p:spPr>
            <a:xfrm>
              <a:off x="63670" y="702113"/>
              <a:ext cx="5348700" cy="473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Query Operations?</a:t>
              </a:r>
              <a:endParaRPr sz="1200"/>
            </a:p>
          </p:txBody>
        </p:sp>
        <p:sp>
          <p:nvSpPr>
            <p:cNvPr id="1584" name="Google Shape;1584;p139"/>
            <p:cNvSpPr txBox="1"/>
            <p:nvPr/>
          </p:nvSpPr>
          <p:spPr>
            <a:xfrm>
              <a:off x="1340906" y="1648458"/>
              <a:ext cx="1355100" cy="567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Are these aggregate queries?</a:t>
              </a:r>
              <a:endParaRPr sz="1000" b="0" i="0" u="none" strike="noStrike" cap="none">
                <a:solidFill>
                  <a:srgbClr val="000000"/>
                </a:solidFill>
                <a:latin typeface="Calibri"/>
                <a:ea typeface="Calibri"/>
                <a:cs typeface="Calibri"/>
                <a:sym typeface="Calibri"/>
              </a:endParaRPr>
            </a:p>
          </p:txBody>
        </p:sp>
        <p:cxnSp>
          <p:nvCxnSpPr>
            <p:cNvPr id="1585" name="Google Shape;1585;p139"/>
            <p:cNvCxnSpPr>
              <a:stCxn id="1584" idx="2"/>
            </p:cNvCxnSpPr>
            <p:nvPr/>
          </p:nvCxnSpPr>
          <p:spPr>
            <a:xfrm>
              <a:off x="2018456" y="2215458"/>
              <a:ext cx="0" cy="567000"/>
            </a:xfrm>
            <a:prstGeom prst="straightConnector1">
              <a:avLst/>
            </a:prstGeom>
            <a:noFill/>
            <a:ln w="9525" cap="flat" cmpd="sng">
              <a:solidFill>
                <a:srgbClr val="4472C4"/>
              </a:solidFill>
              <a:prstDash val="solid"/>
              <a:miter lim="800000"/>
              <a:headEnd type="none" w="sm" len="sm"/>
              <a:tailEnd type="triangle" w="med" len="med"/>
            </a:ln>
          </p:spPr>
        </p:cxnSp>
        <p:sp>
          <p:nvSpPr>
            <p:cNvPr id="1586" name="Google Shape;1586;p139"/>
            <p:cNvSpPr txBox="1"/>
            <p:nvPr/>
          </p:nvSpPr>
          <p:spPr>
            <a:xfrm>
              <a:off x="110906" y="1648458"/>
              <a:ext cx="1107300" cy="304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Queries on id?</a:t>
              </a:r>
              <a:endParaRPr sz="1000">
                <a:latin typeface="Lato"/>
                <a:ea typeface="Lato"/>
                <a:cs typeface="Lato"/>
                <a:sym typeface="Lato"/>
              </a:endParaRPr>
            </a:p>
          </p:txBody>
        </p:sp>
        <p:sp>
          <p:nvSpPr>
            <p:cNvPr id="1587" name="Google Shape;1587;p139"/>
            <p:cNvSpPr txBox="1"/>
            <p:nvPr/>
          </p:nvSpPr>
          <p:spPr>
            <a:xfrm>
              <a:off x="2782731" y="1648450"/>
              <a:ext cx="1107300" cy="879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Sorting on a field with a large number of distinct values? e.g. timestamp?</a:t>
              </a:r>
              <a:endParaRPr sz="1000">
                <a:solidFill>
                  <a:srgbClr val="000000"/>
                </a:solidFill>
                <a:latin typeface="Calibri"/>
                <a:ea typeface="Calibri"/>
                <a:cs typeface="Calibri"/>
                <a:sym typeface="Calibri"/>
              </a:endParaRPr>
            </a:p>
          </p:txBody>
        </p:sp>
        <p:sp>
          <p:nvSpPr>
            <p:cNvPr id="1588" name="Google Shape;1588;p139"/>
            <p:cNvSpPr txBox="1"/>
            <p:nvPr/>
          </p:nvSpPr>
          <p:spPr>
            <a:xfrm>
              <a:off x="4057340" y="1648458"/>
              <a:ext cx="1355100" cy="879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Ask for QueryMetrics</a:t>
              </a:r>
              <a:r>
                <a:rPr lang="en" sz="900" b="0" i="0" u="none" strike="noStrike" cap="none">
                  <a:solidFill>
                    <a:srgbClr val="000000"/>
                  </a:solidFill>
                  <a:latin typeface="Calibri"/>
                  <a:ea typeface="Calibri"/>
                  <a:cs typeface="Calibri"/>
                  <a:sym typeface="Calibri"/>
                </a:rPr>
                <a:t> </a:t>
              </a:r>
              <a:r>
                <a:rPr lang="en" sz="900" b="0" i="1" u="none" strike="noStrike" cap="none">
                  <a:solidFill>
                    <a:srgbClr val="4472C4"/>
                  </a:solidFill>
                  <a:latin typeface="Calibri"/>
                  <a:ea typeface="Calibri"/>
                  <a:cs typeface="Calibri"/>
                  <a:sym typeface="Calibri"/>
                </a:rPr>
                <a:t>https://docs.microsoft.com/en-us/azure/cosmos-db/sql-api-sql-query-metrics#query-execution-metrics</a:t>
              </a:r>
              <a:endParaRPr sz="900"/>
            </a:p>
          </p:txBody>
        </p:sp>
        <p:sp>
          <p:nvSpPr>
            <p:cNvPr id="1589" name="Google Shape;1589;p139"/>
            <p:cNvSpPr txBox="1"/>
            <p:nvPr/>
          </p:nvSpPr>
          <p:spPr>
            <a:xfrm>
              <a:off x="1562713" y="2688125"/>
              <a:ext cx="1690800" cy="2368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Materialized a view to offload some computation from read path to write path</a:t>
              </a:r>
              <a:endParaRPr sz="1000">
                <a:solidFill>
                  <a:srgbClr val="3F3F3F"/>
                </a:solidFill>
                <a:latin typeface="Lato"/>
                <a:ea typeface="Lato"/>
                <a:cs typeface="Lato"/>
                <a:sym typeface="Lato"/>
              </a:endParaRPr>
            </a:p>
            <a:p>
              <a:pPr marL="171450" marR="0" lvl="0" indent="-168275" algn="l" rtl="0">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Run aggregations client side</a:t>
              </a:r>
              <a:endParaRPr sz="1000">
                <a:solidFill>
                  <a:srgbClr val="3F3F3F"/>
                </a:solidFill>
                <a:latin typeface="Lato"/>
                <a:ea typeface="Lato"/>
                <a:cs typeface="Lato"/>
                <a:sym typeface="Lato"/>
              </a:endParaRPr>
            </a:p>
            <a:p>
              <a:pPr marL="171450" marR="0" lvl="0" indent="-168275" algn="l" rtl="0">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Store results of aggregations in a second collection</a:t>
              </a:r>
              <a:endParaRPr sz="1000">
                <a:solidFill>
                  <a:srgbClr val="3F3F3F"/>
                </a:solidFill>
                <a:latin typeface="Lato"/>
                <a:ea typeface="Lato"/>
                <a:cs typeface="Lato"/>
                <a:sym typeface="Lato"/>
              </a:endParaRPr>
            </a:p>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Use ChangeFeed library to reduce latency for generating real-time views </a:t>
              </a:r>
              <a:r>
                <a:rPr lang="en" sz="1000" b="0" i="1" u="none" strike="noStrike" cap="none">
                  <a:solidFill>
                    <a:srgbClr val="4472C4"/>
                  </a:solidFill>
                  <a:latin typeface="Calibri"/>
                  <a:ea typeface="Calibri"/>
                  <a:cs typeface="Calibri"/>
                  <a:sym typeface="Calibri"/>
                </a:rPr>
                <a:t>https://docs.microsoft.com/en-us/azure/cosmos-db/change-feed</a:t>
              </a:r>
              <a:endParaRPr sz="1000"/>
            </a:p>
          </p:txBody>
        </p:sp>
        <p:cxnSp>
          <p:nvCxnSpPr>
            <p:cNvPr id="1590" name="Google Shape;1590;p139"/>
            <p:cNvCxnSpPr/>
            <p:nvPr/>
          </p:nvCxnSpPr>
          <p:spPr>
            <a:xfrm>
              <a:off x="906617" y="1376225"/>
              <a:ext cx="4182900" cy="0"/>
            </a:xfrm>
            <a:prstGeom prst="straightConnector1">
              <a:avLst/>
            </a:prstGeom>
            <a:noFill/>
            <a:ln w="9525" cap="flat" cmpd="sng">
              <a:solidFill>
                <a:srgbClr val="4472C4"/>
              </a:solidFill>
              <a:prstDash val="solid"/>
              <a:miter lim="800000"/>
              <a:headEnd type="none" w="sm" len="sm"/>
              <a:tailEnd type="none" w="sm" len="sm"/>
            </a:ln>
          </p:spPr>
        </p:cxnSp>
        <p:cxnSp>
          <p:nvCxnSpPr>
            <p:cNvPr id="1591" name="Google Shape;1591;p139"/>
            <p:cNvCxnSpPr/>
            <p:nvPr/>
          </p:nvCxnSpPr>
          <p:spPr>
            <a:xfrm>
              <a:off x="906617" y="1376225"/>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2" name="Google Shape;1592;p139"/>
            <p:cNvCxnSpPr/>
            <p:nvPr/>
          </p:nvCxnSpPr>
          <p:spPr>
            <a:xfrm>
              <a:off x="2164344" y="1379363"/>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3" name="Google Shape;1593;p139"/>
            <p:cNvCxnSpPr/>
            <p:nvPr/>
          </p:nvCxnSpPr>
          <p:spPr>
            <a:xfrm>
              <a:off x="3537894" y="1380838"/>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4" name="Google Shape;1594;p139"/>
            <p:cNvCxnSpPr/>
            <p:nvPr/>
          </p:nvCxnSpPr>
          <p:spPr>
            <a:xfrm>
              <a:off x="5089537" y="1376225"/>
              <a:ext cx="0" cy="273900"/>
            </a:xfrm>
            <a:prstGeom prst="straightConnector1">
              <a:avLst/>
            </a:prstGeom>
            <a:noFill/>
            <a:ln w="9525" cap="flat" cmpd="sng">
              <a:solidFill>
                <a:srgbClr val="4472C4"/>
              </a:solidFill>
              <a:prstDash val="solid"/>
              <a:miter lim="800000"/>
              <a:headEnd type="none" w="sm" len="sm"/>
              <a:tailEnd type="triangle" w="med" len="med"/>
            </a:ln>
          </p:spPr>
        </p:cxnSp>
        <p:sp>
          <p:nvSpPr>
            <p:cNvPr id="1595" name="Google Shape;1595;p139"/>
            <p:cNvSpPr txBox="1"/>
            <p:nvPr/>
          </p:nvSpPr>
          <p:spPr>
            <a:xfrm>
              <a:off x="63675" y="2688126"/>
              <a:ext cx="1355100" cy="114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None/>
              </a:pPr>
              <a:endParaRPr sz="1000">
                <a:solidFill>
                  <a:srgbClr val="3F3F3F"/>
                </a:solidFill>
                <a:latin typeface="Lato"/>
                <a:ea typeface="Lato"/>
                <a:cs typeface="Lato"/>
                <a:sym typeface="Lato"/>
              </a:endParaRPr>
            </a:p>
            <a:p>
              <a:pPr marL="0" marR="0" lvl="0" indent="0" algn="l" rtl="0">
                <a:spcBef>
                  <a:spcPts val="0"/>
                </a:spcBef>
                <a:spcAft>
                  <a:spcPts val="0"/>
                </a:spcAft>
                <a:buNone/>
              </a:pPr>
              <a:r>
                <a:rPr lang="en" sz="1000">
                  <a:solidFill>
                    <a:srgbClr val="3F3F3F"/>
                  </a:solidFill>
                  <a:latin typeface="Lato"/>
                  <a:ea typeface="Lato"/>
                  <a:cs typeface="Lato"/>
                  <a:sym typeface="Lato"/>
                </a:rPr>
                <a:t>Contact support to preview upcoming indexing improvements</a:t>
              </a:r>
              <a:endParaRPr sz="1000" b="0" i="0" u="none" strike="noStrike" cap="none">
                <a:solidFill>
                  <a:srgbClr val="000000"/>
                </a:solidFill>
                <a:latin typeface="Calibri"/>
                <a:ea typeface="Calibri"/>
                <a:cs typeface="Calibri"/>
                <a:sym typeface="Calibri"/>
              </a:endParaRPr>
            </a:p>
          </p:txBody>
        </p:sp>
        <p:cxnSp>
          <p:nvCxnSpPr>
            <p:cNvPr id="1596" name="Google Shape;1596;p139"/>
            <p:cNvCxnSpPr/>
            <p:nvPr/>
          </p:nvCxnSpPr>
          <p:spPr>
            <a:xfrm>
              <a:off x="851040" y="1954627"/>
              <a:ext cx="0" cy="733500"/>
            </a:xfrm>
            <a:prstGeom prst="straightConnector1">
              <a:avLst/>
            </a:prstGeom>
            <a:noFill/>
            <a:ln w="9525" cap="flat" cmpd="sng">
              <a:solidFill>
                <a:srgbClr val="4472C4"/>
              </a:solidFill>
              <a:prstDash val="solid"/>
              <a:miter lim="800000"/>
              <a:headEnd type="none" w="sm" len="sm"/>
              <a:tailEnd type="triangle" w="med" len="med"/>
            </a:ln>
          </p:spPr>
        </p:cxnSp>
        <p:sp>
          <p:nvSpPr>
            <p:cNvPr id="1597" name="Google Shape;1597;p139"/>
            <p:cNvSpPr txBox="1"/>
            <p:nvPr/>
          </p:nvSpPr>
          <p:spPr>
            <a:xfrm>
              <a:off x="4057339" y="2729876"/>
              <a:ext cx="1355100" cy="114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Contact support to preview upcoming indexing improvements</a:t>
              </a:r>
              <a:endParaRPr sz="1000" b="0" i="0" u="none" strike="noStrike" cap="none">
                <a:solidFill>
                  <a:srgbClr val="000000"/>
                </a:solidFill>
                <a:latin typeface="Calibri"/>
                <a:ea typeface="Calibri"/>
                <a:cs typeface="Calibri"/>
                <a:sym typeface="Calibri"/>
              </a:endParaRPr>
            </a:p>
          </p:txBody>
        </p:sp>
        <p:cxnSp>
          <p:nvCxnSpPr>
            <p:cNvPr id="1598" name="Google Shape;1598;p139"/>
            <p:cNvCxnSpPr/>
            <p:nvPr/>
          </p:nvCxnSpPr>
          <p:spPr>
            <a:xfrm>
              <a:off x="5007098" y="2536733"/>
              <a:ext cx="0" cy="2085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599" name="Google Shape;1599;p139"/>
          <p:cNvCxnSpPr/>
          <p:nvPr/>
        </p:nvCxnSpPr>
        <p:spPr>
          <a:xfrm>
            <a:off x="5326506" y="1149250"/>
            <a:ext cx="600" cy="211800"/>
          </a:xfrm>
          <a:prstGeom prst="straightConnector1">
            <a:avLst/>
          </a:prstGeom>
          <a:noFill/>
          <a:ln w="9525" cap="flat" cmpd="sng">
            <a:solidFill>
              <a:srgbClr val="4472C4"/>
            </a:solidFill>
            <a:prstDash val="solid"/>
            <a:miter lim="800000"/>
            <a:headEnd type="none" w="sm" len="sm"/>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40"/>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605" name="Google Shape;1605;p14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606" name="Google Shape;1606;p140"/>
          <p:cNvPicPr preferRelativeResize="0"/>
          <p:nvPr/>
        </p:nvPicPr>
        <p:blipFill>
          <a:blip r:embed="rId3">
            <a:alphaModFix/>
          </a:blip>
          <a:stretch>
            <a:fillRect/>
          </a:stretch>
        </p:blipFill>
        <p:spPr>
          <a:xfrm>
            <a:off x="-141950" y="2071602"/>
            <a:ext cx="2572050" cy="1568925"/>
          </a:xfrm>
          <a:prstGeom prst="rect">
            <a:avLst/>
          </a:prstGeom>
          <a:noFill/>
          <a:ln>
            <a:noFill/>
          </a:ln>
        </p:spPr>
      </p:pic>
      <p:cxnSp>
        <p:nvCxnSpPr>
          <p:cNvPr id="1607" name="Google Shape;1607;p140"/>
          <p:cNvCxnSpPr/>
          <p:nvPr/>
        </p:nvCxnSpPr>
        <p:spPr>
          <a:xfrm>
            <a:off x="3682275" y="1573300"/>
            <a:ext cx="8400" cy="367500"/>
          </a:xfrm>
          <a:prstGeom prst="straightConnector1">
            <a:avLst/>
          </a:prstGeom>
          <a:noFill/>
          <a:ln w="9525" cap="flat" cmpd="sng">
            <a:solidFill>
              <a:srgbClr val="4472C4"/>
            </a:solidFill>
            <a:prstDash val="solid"/>
            <a:miter lim="800000"/>
            <a:headEnd type="none" w="sm" len="sm"/>
            <a:tailEnd type="triangle" w="med" len="med"/>
          </a:ln>
        </p:spPr>
      </p:cxnSp>
      <p:grpSp>
        <p:nvGrpSpPr>
          <p:cNvPr id="1608" name="Google Shape;1608;p140"/>
          <p:cNvGrpSpPr/>
          <p:nvPr/>
        </p:nvGrpSpPr>
        <p:grpSpPr>
          <a:xfrm>
            <a:off x="2508129" y="584486"/>
            <a:ext cx="5788754" cy="4199901"/>
            <a:chOff x="2508054" y="1024309"/>
            <a:chExt cx="5024960" cy="3759983"/>
          </a:xfrm>
        </p:grpSpPr>
        <p:sp>
          <p:nvSpPr>
            <p:cNvPr id="1609" name="Google Shape;1609;p140"/>
            <p:cNvSpPr txBox="1"/>
            <p:nvPr/>
          </p:nvSpPr>
          <p:spPr>
            <a:xfrm>
              <a:off x="2508054" y="1024309"/>
              <a:ext cx="5020200" cy="334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Query latencies?</a:t>
              </a:r>
              <a:endParaRPr/>
            </a:p>
          </p:txBody>
        </p:sp>
        <p:sp>
          <p:nvSpPr>
            <p:cNvPr id="1610" name="Google Shape;1610;p140"/>
            <p:cNvSpPr txBox="1"/>
            <p:nvPr/>
          </p:nvSpPr>
          <p:spPr>
            <a:xfrm>
              <a:off x="2508077" y="2304557"/>
              <a:ext cx="2816700" cy="831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cross partition queries?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physical partitions for the collection?</a:t>
              </a:r>
              <a:endParaRPr/>
            </a:p>
          </p:txBody>
        </p:sp>
        <p:cxnSp>
          <p:nvCxnSpPr>
            <p:cNvPr id="1611" name="Google Shape;1611;p140"/>
            <p:cNvCxnSpPr>
              <a:stCxn id="1609" idx="2"/>
            </p:cNvCxnSpPr>
            <p:nvPr/>
          </p:nvCxnSpPr>
          <p:spPr>
            <a:xfrm flipH="1">
              <a:off x="5013054" y="1359109"/>
              <a:ext cx="5100" cy="547500"/>
            </a:xfrm>
            <a:prstGeom prst="straightConnector1">
              <a:avLst/>
            </a:prstGeom>
            <a:noFill/>
            <a:ln w="9525" cap="flat" cmpd="sng">
              <a:solidFill>
                <a:srgbClr val="4472C4"/>
              </a:solidFill>
              <a:prstDash val="solid"/>
              <a:miter lim="800000"/>
              <a:headEnd type="none" w="sm" len="sm"/>
              <a:tailEnd type="triangle" w="med" len="med"/>
            </a:ln>
          </p:spPr>
        </p:cxnSp>
        <p:sp>
          <p:nvSpPr>
            <p:cNvPr id="1612" name="Google Shape;1612;p140"/>
            <p:cNvSpPr txBox="1"/>
            <p:nvPr/>
          </p:nvSpPr>
          <p:spPr>
            <a:xfrm>
              <a:off x="5465114" y="2314866"/>
              <a:ext cx="20679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a:solidFill>
                    <a:srgbClr val="3F3F3F"/>
                  </a:solidFill>
                  <a:latin typeface="Lato"/>
                  <a:ea typeface="Lato"/>
                  <a:cs typeface="Lato"/>
                  <a:sym typeface="Lato"/>
                </a:rPr>
                <a:t>Mongo API?</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Cross partition queries in Mongo are serial. These queries are expected to have high latencies.</a:t>
              </a:r>
              <a:endParaRPr/>
            </a:p>
          </p:txBody>
        </p:sp>
        <p:cxnSp>
          <p:nvCxnSpPr>
            <p:cNvPr id="1613" name="Google Shape;1613;p140"/>
            <p:cNvCxnSpPr/>
            <p:nvPr/>
          </p:nvCxnSpPr>
          <p:spPr>
            <a:xfrm rot="10800000" flipH="1">
              <a:off x="3533839" y="1912055"/>
              <a:ext cx="946500" cy="1800"/>
            </a:xfrm>
            <a:prstGeom prst="straightConnector1">
              <a:avLst/>
            </a:prstGeom>
            <a:noFill/>
            <a:ln w="9525" cap="flat" cmpd="sng">
              <a:solidFill>
                <a:srgbClr val="4472C4"/>
              </a:solidFill>
              <a:prstDash val="solid"/>
              <a:miter lim="800000"/>
              <a:headEnd type="none" w="sm" len="sm"/>
              <a:tailEnd type="none" w="sm" len="sm"/>
            </a:ln>
          </p:spPr>
        </p:cxnSp>
        <p:cxnSp>
          <p:nvCxnSpPr>
            <p:cNvPr id="1614" name="Google Shape;1614;p140"/>
            <p:cNvCxnSpPr/>
            <p:nvPr/>
          </p:nvCxnSpPr>
          <p:spPr>
            <a:xfrm>
              <a:off x="4480397" y="1912035"/>
              <a:ext cx="2026800" cy="1800"/>
            </a:xfrm>
            <a:prstGeom prst="straightConnector1">
              <a:avLst/>
            </a:prstGeom>
            <a:noFill/>
            <a:ln w="9525" cap="flat" cmpd="sng">
              <a:solidFill>
                <a:srgbClr val="4472C4"/>
              </a:solidFill>
              <a:prstDash val="solid"/>
              <a:miter lim="800000"/>
              <a:headEnd type="none" w="sm" len="sm"/>
              <a:tailEnd type="none" w="sm" len="sm"/>
            </a:ln>
          </p:spPr>
        </p:cxnSp>
        <p:cxnSp>
          <p:nvCxnSpPr>
            <p:cNvPr id="1615" name="Google Shape;1615;p140"/>
            <p:cNvCxnSpPr/>
            <p:nvPr/>
          </p:nvCxnSpPr>
          <p:spPr>
            <a:xfrm>
              <a:off x="3530618" y="3158024"/>
              <a:ext cx="600" cy="534900"/>
            </a:xfrm>
            <a:prstGeom prst="straightConnector1">
              <a:avLst/>
            </a:prstGeom>
            <a:noFill/>
            <a:ln w="9525" cap="flat" cmpd="sng">
              <a:solidFill>
                <a:srgbClr val="4472C4"/>
              </a:solidFill>
              <a:prstDash val="solid"/>
              <a:miter lim="800000"/>
              <a:headEnd type="none" w="sm" len="sm"/>
              <a:tailEnd type="triangle" w="med" len="med"/>
            </a:ln>
          </p:spPr>
        </p:cxnSp>
        <p:sp>
          <p:nvSpPr>
            <p:cNvPr id="1616" name="Google Shape;1616;p140"/>
            <p:cNvSpPr txBox="1"/>
            <p:nvPr/>
          </p:nvSpPr>
          <p:spPr>
            <a:xfrm>
              <a:off x="2508072" y="3715392"/>
              <a:ext cx="2816700" cy="106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Control the degree of parallelism instead of setting MaxDegreeOfParallelism to -1</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This will ensure x number of partitions are executed against in parallel</a:t>
              </a:r>
              <a:endParaRPr/>
            </a:p>
          </p:txBody>
        </p:sp>
        <p:cxnSp>
          <p:nvCxnSpPr>
            <p:cNvPr id="1617" name="Google Shape;1617;p140"/>
            <p:cNvCxnSpPr>
              <a:stCxn id="1612" idx="2"/>
              <a:endCxn id="1618" idx="0"/>
            </p:cNvCxnSpPr>
            <p:nvPr/>
          </p:nvCxnSpPr>
          <p:spPr>
            <a:xfrm flipH="1">
              <a:off x="6494564" y="3330666"/>
              <a:ext cx="4500" cy="429600"/>
            </a:xfrm>
            <a:prstGeom prst="straightConnector1">
              <a:avLst/>
            </a:prstGeom>
            <a:noFill/>
            <a:ln w="9525" cap="flat" cmpd="sng">
              <a:solidFill>
                <a:srgbClr val="4472C4"/>
              </a:solidFill>
              <a:prstDash val="solid"/>
              <a:miter lim="800000"/>
              <a:headEnd type="none" w="sm" len="sm"/>
              <a:tailEnd type="triangle" w="med" len="med"/>
            </a:ln>
          </p:spPr>
        </p:cxnSp>
        <p:sp>
          <p:nvSpPr>
            <p:cNvPr id="1618" name="Google Shape;1618;p140"/>
            <p:cNvSpPr txBox="1"/>
            <p:nvPr/>
          </p:nvSpPr>
          <p:spPr>
            <a:xfrm>
              <a:off x="5481358" y="3760244"/>
              <a:ext cx="20268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Contact support for help re-tuning queries</a:t>
              </a:r>
              <a:endParaRPr/>
            </a:p>
          </p:txBody>
        </p:sp>
      </p:grpSp>
      <p:cxnSp>
        <p:nvCxnSpPr>
          <p:cNvPr id="1619" name="Google Shape;1619;p140"/>
          <p:cNvCxnSpPr/>
          <p:nvPr/>
        </p:nvCxnSpPr>
        <p:spPr>
          <a:xfrm>
            <a:off x="7105786" y="1569996"/>
            <a:ext cx="0" cy="3741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41"/>
          <p:cNvSpPr/>
          <p:nvPr/>
        </p:nvSpPr>
        <p:spPr>
          <a:xfrm>
            <a:off x="2363000" y="464100"/>
            <a:ext cx="62457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625" name="Google Shape;1625;p14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Ingestion Performance</a:t>
            </a:r>
            <a:endParaRPr>
              <a:solidFill>
                <a:srgbClr val="BB2938"/>
              </a:solidFill>
            </a:endParaRPr>
          </a:p>
        </p:txBody>
      </p:sp>
      <p:pic>
        <p:nvPicPr>
          <p:cNvPr id="1626" name="Google Shape;1626;p141"/>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627" name="Google Shape;1627;p141"/>
          <p:cNvGrpSpPr/>
          <p:nvPr/>
        </p:nvGrpSpPr>
        <p:grpSpPr>
          <a:xfrm>
            <a:off x="2430100" y="534425"/>
            <a:ext cx="6139204" cy="4534026"/>
            <a:chOff x="966982" y="787301"/>
            <a:chExt cx="7610269" cy="4281018"/>
          </a:xfrm>
        </p:grpSpPr>
        <p:sp>
          <p:nvSpPr>
            <p:cNvPr id="1628" name="Google Shape;1628;p141"/>
            <p:cNvSpPr txBox="1"/>
            <p:nvPr/>
          </p:nvSpPr>
          <p:spPr>
            <a:xfrm>
              <a:off x="1000823" y="787301"/>
              <a:ext cx="7535400" cy="291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Ingestion Operations?</a:t>
              </a:r>
              <a:endParaRPr sz="1200"/>
            </a:p>
          </p:txBody>
        </p:sp>
        <p:sp>
          <p:nvSpPr>
            <p:cNvPr id="1629" name="Google Shape;1629;p141"/>
            <p:cNvSpPr txBox="1"/>
            <p:nvPr/>
          </p:nvSpPr>
          <p:spPr>
            <a:xfrm>
              <a:off x="966982" y="1761996"/>
              <a:ext cx="2105700" cy="276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Large documents?</a:t>
              </a:r>
              <a:endParaRPr sz="1000"/>
            </a:p>
          </p:txBody>
        </p:sp>
        <p:sp>
          <p:nvSpPr>
            <p:cNvPr id="1630" name="Google Shape;1630;p141"/>
            <p:cNvSpPr txBox="1"/>
            <p:nvPr/>
          </p:nvSpPr>
          <p:spPr>
            <a:xfrm>
              <a:off x="3496731" y="1746204"/>
              <a:ext cx="2105700" cy="646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Default Indexing policy with a large number of fields?</a:t>
              </a:r>
              <a:endParaRPr sz="1000"/>
            </a:p>
          </p:txBody>
        </p:sp>
        <p:sp>
          <p:nvSpPr>
            <p:cNvPr id="1631" name="Google Shape;1631;p141"/>
            <p:cNvSpPr txBox="1"/>
            <p:nvPr/>
          </p:nvSpPr>
          <p:spPr>
            <a:xfrm>
              <a:off x="3496732" y="2693518"/>
              <a:ext cx="2105700" cy="2374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Default indexing indexes on all fields by default. This might be unnecessary</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 If only a known subset of fields will be used as filters on queries, the indexing policy can be modified to only include those fields – this has empirically proven to show large improvements in throughput utilization</a:t>
              </a:r>
              <a:endParaRPr sz="1000"/>
            </a:p>
            <a:p>
              <a:pPr marL="171450" marR="0" lvl="0" indent="-168275" algn="l" rtl="0">
                <a:lnSpc>
                  <a:spcPct val="100000"/>
                </a:lnSpc>
                <a:spcBef>
                  <a:spcPts val="0"/>
                </a:spcBef>
                <a:spcAft>
                  <a:spcPts val="0"/>
                </a:spcAft>
                <a:buClr>
                  <a:srgbClr val="4472C4"/>
                </a:buClr>
                <a:buSzPts val="1000"/>
                <a:buFont typeface="Calibri"/>
                <a:buChar char="-"/>
              </a:pPr>
              <a:r>
                <a:rPr lang="en" sz="1000" b="0" i="1" u="none" strike="noStrike" cap="none">
                  <a:solidFill>
                    <a:srgbClr val="4472C4"/>
                  </a:solidFill>
                  <a:latin typeface="Calibri"/>
                  <a:ea typeface="Calibri"/>
                  <a:cs typeface="Calibri"/>
                  <a:sym typeface="Calibri"/>
                </a:rPr>
                <a:t>https://docs.microsoft.com/en-us/azure/cosmos-db/indexing-policies#index-paths</a:t>
              </a:r>
              <a:endParaRPr sz="1000"/>
            </a:p>
          </p:txBody>
        </p:sp>
        <p:cxnSp>
          <p:nvCxnSpPr>
            <p:cNvPr id="1632" name="Google Shape;1632;p141"/>
            <p:cNvCxnSpPr/>
            <p:nvPr/>
          </p:nvCxnSpPr>
          <p:spPr>
            <a:xfrm>
              <a:off x="1846428" y="1394326"/>
              <a:ext cx="5184900" cy="12300"/>
            </a:xfrm>
            <a:prstGeom prst="straightConnector1">
              <a:avLst/>
            </a:prstGeom>
            <a:noFill/>
            <a:ln w="9525" cap="flat" cmpd="sng">
              <a:solidFill>
                <a:srgbClr val="4472C4"/>
              </a:solidFill>
              <a:prstDash val="solid"/>
              <a:miter lim="800000"/>
              <a:headEnd type="none" w="sm" len="sm"/>
              <a:tailEnd type="none" w="sm" len="sm"/>
            </a:ln>
          </p:spPr>
        </p:cxnSp>
        <p:cxnSp>
          <p:nvCxnSpPr>
            <p:cNvPr id="1633" name="Google Shape;1633;p141"/>
            <p:cNvCxnSpPr/>
            <p:nvPr/>
          </p:nvCxnSpPr>
          <p:spPr>
            <a:xfrm>
              <a:off x="1846437" y="1387903"/>
              <a:ext cx="0" cy="374100"/>
            </a:xfrm>
            <a:prstGeom prst="straightConnector1">
              <a:avLst/>
            </a:prstGeom>
            <a:noFill/>
            <a:ln w="9525" cap="flat" cmpd="sng">
              <a:solidFill>
                <a:srgbClr val="4472C4"/>
              </a:solidFill>
              <a:prstDash val="solid"/>
              <a:miter lim="800000"/>
              <a:headEnd type="none" w="sm" len="sm"/>
              <a:tailEnd type="triangle" w="med" len="med"/>
            </a:ln>
          </p:spPr>
        </p:cxnSp>
        <p:cxnSp>
          <p:nvCxnSpPr>
            <p:cNvPr id="1634" name="Google Shape;1634;p141"/>
            <p:cNvCxnSpPr/>
            <p:nvPr/>
          </p:nvCxnSpPr>
          <p:spPr>
            <a:xfrm>
              <a:off x="4498425" y="1387903"/>
              <a:ext cx="0" cy="374100"/>
            </a:xfrm>
            <a:prstGeom prst="straightConnector1">
              <a:avLst/>
            </a:prstGeom>
            <a:noFill/>
            <a:ln w="9525" cap="flat" cmpd="sng">
              <a:solidFill>
                <a:srgbClr val="4472C4"/>
              </a:solidFill>
              <a:prstDash val="solid"/>
              <a:miter lim="800000"/>
              <a:headEnd type="none" w="sm" len="sm"/>
              <a:tailEnd type="triangle" w="med" len="med"/>
            </a:ln>
          </p:spPr>
        </p:cxnSp>
        <p:cxnSp>
          <p:nvCxnSpPr>
            <p:cNvPr id="1635" name="Google Shape;1635;p141"/>
            <p:cNvCxnSpPr/>
            <p:nvPr/>
          </p:nvCxnSpPr>
          <p:spPr>
            <a:xfrm>
              <a:off x="7021710" y="1402210"/>
              <a:ext cx="9300" cy="318600"/>
            </a:xfrm>
            <a:prstGeom prst="straightConnector1">
              <a:avLst/>
            </a:prstGeom>
            <a:noFill/>
            <a:ln w="9525" cap="flat" cmpd="sng">
              <a:solidFill>
                <a:srgbClr val="4472C4"/>
              </a:solidFill>
              <a:prstDash val="solid"/>
              <a:miter lim="800000"/>
              <a:headEnd type="none" w="sm" len="sm"/>
              <a:tailEnd type="triangle" w="med" len="med"/>
            </a:ln>
          </p:spPr>
        </p:cxnSp>
        <p:sp>
          <p:nvSpPr>
            <p:cNvPr id="1636" name="Google Shape;1636;p141"/>
            <p:cNvSpPr txBox="1"/>
            <p:nvPr/>
          </p:nvSpPr>
          <p:spPr>
            <a:xfrm>
              <a:off x="5910981" y="1721750"/>
              <a:ext cx="26253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Is the BulkExecutor being used?</a:t>
              </a:r>
              <a:endParaRPr sz="1200">
                <a:solidFill>
                  <a:srgbClr val="3F3F3F"/>
                </a:solidFill>
                <a:latin typeface="Lato"/>
                <a:ea typeface="Lato"/>
                <a:cs typeface="Lato"/>
                <a:sym typeface="Lato"/>
              </a:endParaRPr>
            </a:p>
          </p:txBody>
        </p:sp>
        <p:sp>
          <p:nvSpPr>
            <p:cNvPr id="1637" name="Google Shape;1637;p141"/>
            <p:cNvSpPr txBox="1"/>
            <p:nvPr/>
          </p:nvSpPr>
          <p:spPr>
            <a:xfrm>
              <a:off x="1000823" y="2693518"/>
              <a:ext cx="2105700" cy="2311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Can the documents be split into multiple documents?</a:t>
              </a:r>
              <a:endParaRPr sz="1000">
                <a:solidFill>
                  <a:srgbClr val="3F3F3F"/>
                </a:solidFill>
                <a:latin typeface="Lato"/>
                <a:ea typeface="Lato"/>
                <a:cs typeface="Lato"/>
                <a:sym typeface="Lato"/>
              </a:endParaRPr>
            </a:p>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This can reduce the scope and RU cost of updates. While total RUs consumed for other operations will be approximately the same, records can partially succeed instead of rate limiting large chunks</a:t>
              </a:r>
              <a:endParaRPr sz="1000"/>
            </a:p>
          </p:txBody>
        </p:sp>
        <p:cxnSp>
          <p:nvCxnSpPr>
            <p:cNvPr id="1638" name="Google Shape;1638;p141"/>
            <p:cNvCxnSpPr/>
            <p:nvPr/>
          </p:nvCxnSpPr>
          <p:spPr>
            <a:xfrm>
              <a:off x="1834599" y="2038910"/>
              <a:ext cx="0" cy="654600"/>
            </a:xfrm>
            <a:prstGeom prst="straightConnector1">
              <a:avLst/>
            </a:prstGeom>
            <a:noFill/>
            <a:ln w="9525" cap="flat" cmpd="sng">
              <a:solidFill>
                <a:srgbClr val="4472C4"/>
              </a:solidFill>
              <a:prstDash val="solid"/>
              <a:miter lim="800000"/>
              <a:headEnd type="none" w="sm" len="sm"/>
              <a:tailEnd type="triangle" w="med" len="med"/>
            </a:ln>
          </p:spPr>
        </p:cxnSp>
        <p:cxnSp>
          <p:nvCxnSpPr>
            <p:cNvPr id="1639" name="Google Shape;1639;p141"/>
            <p:cNvCxnSpPr/>
            <p:nvPr/>
          </p:nvCxnSpPr>
          <p:spPr>
            <a:xfrm>
              <a:off x="4498438" y="2428969"/>
              <a:ext cx="18600" cy="116400"/>
            </a:xfrm>
            <a:prstGeom prst="straightConnector1">
              <a:avLst/>
            </a:prstGeom>
            <a:noFill/>
            <a:ln w="9525" cap="flat" cmpd="sng">
              <a:solidFill>
                <a:srgbClr val="4472C4"/>
              </a:solidFill>
              <a:prstDash val="solid"/>
              <a:miter lim="800000"/>
              <a:headEnd type="none" w="sm" len="sm"/>
              <a:tailEnd type="triangle" w="med" len="med"/>
            </a:ln>
          </p:spPr>
        </p:cxnSp>
        <p:sp>
          <p:nvSpPr>
            <p:cNvPr id="1640" name="Google Shape;1640;p141"/>
            <p:cNvSpPr txBox="1"/>
            <p:nvPr/>
          </p:nvSpPr>
          <p:spPr>
            <a:xfrm>
              <a:off x="5951951" y="2748541"/>
              <a:ext cx="26253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Try BulkExecutor if not already using</a:t>
              </a:r>
              <a:endParaRPr sz="1000">
                <a:solidFill>
                  <a:srgbClr val="3F3F3F"/>
                </a:solidFill>
                <a:latin typeface="Lato"/>
                <a:ea typeface="Lato"/>
                <a:cs typeface="Lato"/>
                <a:sym typeface="Lato"/>
              </a:endParaRPr>
            </a:p>
          </p:txBody>
        </p:sp>
        <p:cxnSp>
          <p:nvCxnSpPr>
            <p:cNvPr id="1641" name="Google Shape;1641;p141"/>
            <p:cNvCxnSpPr>
              <a:stCxn id="1628" idx="2"/>
            </p:cNvCxnSpPr>
            <p:nvPr/>
          </p:nvCxnSpPr>
          <p:spPr>
            <a:xfrm>
              <a:off x="4768523" y="1079201"/>
              <a:ext cx="9300" cy="3087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642" name="Google Shape;1642;p141"/>
          <p:cNvCxnSpPr/>
          <p:nvPr/>
        </p:nvCxnSpPr>
        <p:spPr>
          <a:xfrm>
            <a:off x="7318376" y="2033066"/>
            <a:ext cx="4500" cy="4887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42"/>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648" name="Google Shape;1648;p142"/>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Security and GDPR</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649" name="Google Shape;1649;p142"/>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650" name="Google Shape;1650;p14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43"/>
          <p:cNvSpPr/>
          <p:nvPr/>
        </p:nvSpPr>
        <p:spPr>
          <a:xfrm>
            <a:off x="289067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4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Security</a:t>
            </a:r>
            <a:endParaRPr sz="1700" b="0" i="0" u="none" strike="noStrike" cap="none">
              <a:solidFill>
                <a:srgbClr val="BB2938"/>
              </a:solidFill>
              <a:latin typeface="Lato"/>
              <a:ea typeface="Lato"/>
              <a:cs typeface="Lato"/>
              <a:sym typeface="Lato"/>
            </a:endParaRPr>
          </a:p>
        </p:txBody>
      </p:sp>
      <p:sp>
        <p:nvSpPr>
          <p:cNvPr id="1657" name="Google Shape;1657;p143"/>
          <p:cNvSpPr txBox="1"/>
          <p:nvPr/>
        </p:nvSpPr>
        <p:spPr>
          <a:xfrm>
            <a:off x="3254875" y="1628225"/>
            <a:ext cx="4812300" cy="32313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Always encrypted at rest and in transit</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Encryption@ Rest – AES256</a:t>
            </a:r>
            <a:endParaRPr>
              <a:solidFill>
                <a:srgbClr val="3F3F3F"/>
              </a:solidFill>
              <a:latin typeface="Lato"/>
              <a:ea typeface="Lato"/>
              <a:cs typeface="Lato"/>
              <a:sym typeface="Lato"/>
            </a:endParaRPr>
          </a:p>
          <a:p>
            <a:pPr marL="914400" lvl="1" indent="-317500" algn="l" rtl="0">
              <a:spcBef>
                <a:spcPts val="0"/>
              </a:spcBef>
              <a:spcAft>
                <a:spcPts val="0"/>
              </a:spcAft>
              <a:buSzPts val="1400"/>
              <a:buFont typeface="Lato"/>
              <a:buChar char="○"/>
            </a:pPr>
            <a:r>
              <a:rPr lang="en">
                <a:solidFill>
                  <a:srgbClr val="3F3F3F"/>
                </a:solidFill>
                <a:latin typeface="Lato"/>
                <a:ea typeface="Lato"/>
                <a:cs typeface="Lato"/>
                <a:sym typeface="Lato"/>
              </a:rPr>
              <a:t>Encryption @ Transit – SSL / TLS</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Fine grained “row level” authorization</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Font typeface="Quattrocento Sans"/>
              <a:buChar char="○"/>
            </a:pPr>
            <a:r>
              <a:rPr lang="en">
                <a:solidFill>
                  <a:srgbClr val="3F3F3F"/>
                </a:solidFill>
                <a:latin typeface="Lato"/>
                <a:ea typeface="Lato"/>
                <a:cs typeface="Lato"/>
                <a:sym typeface="Lato"/>
              </a:rPr>
              <a:t>User/Permissions with Resource Tokens</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Network security with IP firewall rules and VNET</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Comprehensive Azure compliance certification:</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ISO 27001, ISO 27018, EUMC, HIPAA</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PCI, SOC1 and SOC2</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FEDRAMP, HITRUST</a:t>
            </a:r>
            <a:endParaRPr sz="1600">
              <a:solidFill>
                <a:srgbClr val="505050"/>
              </a:solidFill>
              <a:latin typeface="Quattrocento Sans"/>
              <a:ea typeface="Quattrocento Sans"/>
              <a:cs typeface="Quattrocento Sans"/>
              <a:sym typeface="Quattrocento Sans"/>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0" algn="l" rtl="0">
              <a:lnSpc>
                <a:spcPct val="100000"/>
              </a:lnSpc>
              <a:spcBef>
                <a:spcPts val="0"/>
              </a:spcBef>
              <a:spcAft>
                <a:spcPts val="0"/>
              </a:spcAft>
              <a:buNone/>
            </a:pPr>
            <a:endParaRPr>
              <a:solidFill>
                <a:srgbClr val="595959"/>
              </a:solidFill>
              <a:latin typeface="Lato"/>
              <a:ea typeface="Lato"/>
              <a:cs typeface="Lato"/>
              <a:sym typeface="Lato"/>
            </a:endParaRPr>
          </a:p>
          <a:p>
            <a:pPr marL="457200" lvl="0" indent="0" algn="l" rtl="0">
              <a:spcBef>
                <a:spcPts val="1000"/>
              </a:spcBef>
              <a:spcAft>
                <a:spcPts val="1000"/>
              </a:spcAft>
              <a:buNone/>
            </a:pPr>
            <a:endParaRPr sz="1200">
              <a:solidFill>
                <a:srgbClr val="595959"/>
              </a:solidFill>
              <a:latin typeface="Lato"/>
              <a:ea typeface="Lato"/>
              <a:cs typeface="Lato"/>
              <a:sym typeface="Lato"/>
            </a:endParaRPr>
          </a:p>
        </p:txBody>
      </p:sp>
      <p:pic>
        <p:nvPicPr>
          <p:cNvPr id="1658" name="Google Shape;1658;p143" descr="Image result for microsoft security transparent png"/>
          <p:cNvPicPr preferRelativeResize="0"/>
          <p:nvPr/>
        </p:nvPicPr>
        <p:blipFill rotWithShape="1">
          <a:blip r:embed="rId3">
            <a:alphaModFix/>
          </a:blip>
          <a:srcRect/>
          <a:stretch/>
        </p:blipFill>
        <p:spPr>
          <a:xfrm>
            <a:off x="294075" y="1569475"/>
            <a:ext cx="2307275" cy="200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44"/>
          <p:cNvSpPr txBox="1">
            <a:spLocks noGrp="1"/>
          </p:cNvSpPr>
          <p:nvPr>
            <p:ph type="title"/>
          </p:nvPr>
        </p:nvSpPr>
        <p:spPr>
          <a:xfrm>
            <a:off x="195671" y="-24684"/>
            <a:ext cx="8229600" cy="6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Security</a:t>
            </a:r>
            <a:endParaRPr/>
          </a:p>
        </p:txBody>
      </p:sp>
      <p:sp>
        <p:nvSpPr>
          <p:cNvPr id="1664" name="Google Shape;1664;p144"/>
          <p:cNvSpPr txBox="1"/>
          <p:nvPr/>
        </p:nvSpPr>
        <p:spPr>
          <a:xfrm>
            <a:off x="806150" y="1036319"/>
            <a:ext cx="7355717" cy="3752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C11521"/>
                </a:solidFill>
              </a:rPr>
              <a:t>GDPR  Compliance :</a:t>
            </a:r>
            <a:r>
              <a:rPr lang="en" sz="1600" b="1" dirty="0">
                <a:solidFill>
                  <a:srgbClr val="C11521"/>
                </a:solidFill>
                <a:highlight>
                  <a:srgbClr val="F5F5F5"/>
                </a:highlight>
                <a:latin typeface="Lato"/>
                <a:ea typeface="Lato"/>
                <a:cs typeface="Lato"/>
                <a:sym typeface="Lato"/>
              </a:rPr>
              <a:t> </a:t>
            </a:r>
            <a:r>
              <a:rPr lang="en" sz="1600" dirty="0">
                <a:solidFill>
                  <a:srgbClr val="505055"/>
                </a:solidFill>
                <a:highlight>
                  <a:srgbClr val="F5F5F5"/>
                </a:highlight>
                <a:latin typeface="Lato"/>
                <a:ea typeface="Lato"/>
                <a:cs typeface="Lato"/>
                <a:sym typeface="Lato"/>
              </a:rPr>
              <a:t>A database that holds sensitive data across international borders must meet high standards for security, privacy, and compliance. Additionally, the cloud service provider must anticipate and be ready for new standards, such as the General Data Protection Regulation (GDPR), which govern the collection and use of EU resident’s data. Microsoft as of 25  May  2018 is GDPR compliant.</a:t>
            </a:r>
            <a:endParaRPr sz="1600" dirty="0">
              <a:solidFill>
                <a:srgbClr val="505055"/>
              </a:solidFill>
              <a:highlight>
                <a:srgbClr val="F5F5F5"/>
              </a:highlight>
              <a:latin typeface="Lato"/>
              <a:ea typeface="Lato"/>
              <a:cs typeface="Lato"/>
              <a:sym typeface="Lato"/>
            </a:endParaRPr>
          </a:p>
          <a:p>
            <a:pPr marL="0" lvl="0" indent="0" algn="l" rtl="0">
              <a:spcBef>
                <a:spcPts val="0"/>
              </a:spcBef>
              <a:spcAft>
                <a:spcPts val="0"/>
              </a:spcAft>
              <a:buNone/>
            </a:pPr>
            <a:endParaRPr sz="1600" dirty="0">
              <a:solidFill>
                <a:srgbClr val="505055"/>
              </a:solidFill>
              <a:highlight>
                <a:srgbClr val="F5F5F5"/>
              </a:highlight>
              <a:latin typeface="Lato"/>
              <a:ea typeface="Lato"/>
              <a:cs typeface="Lato"/>
              <a:sym typeface="Lato"/>
            </a:endParaRPr>
          </a:p>
          <a:p>
            <a:pPr marL="0" lvl="0" indent="0" algn="l" rtl="0">
              <a:spcBef>
                <a:spcPts val="0"/>
              </a:spcBef>
              <a:spcAft>
                <a:spcPts val="0"/>
              </a:spcAft>
              <a:buNone/>
            </a:pPr>
            <a:r>
              <a:rPr lang="en" sz="1600" dirty="0">
                <a:solidFill>
                  <a:srgbClr val="505055"/>
                </a:solidFill>
                <a:highlight>
                  <a:srgbClr val="F5F5F5"/>
                </a:highlight>
                <a:latin typeface="Lato"/>
                <a:ea typeface="Lato"/>
                <a:cs typeface="Lato"/>
                <a:sym typeface="Lato"/>
              </a:rPr>
              <a:t>Azure Cosmos DB is a multi-tenant hyper scale cloud platform that is available in all the Azure regions, more than 50 regions worldwide. Customers can specify the region(s) where their data should be located. Microsoft may replicate customer data to other regions within the same Geographical-region for high availability and data resiliency, but Microsoft will not replicate customer data outside the chosen geographical region (e.g., United States).</a:t>
            </a:r>
            <a:endParaRPr sz="1600" dirty="0">
              <a:solidFill>
                <a:srgbClr val="505055"/>
              </a:solidFill>
              <a:highlight>
                <a:srgbClr val="F5F5F5"/>
              </a:highlight>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45"/>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670" name="Google Shape;1670;p145"/>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Wrap Up</a:t>
            </a:r>
            <a:endParaRPr sz="1600" dirty="0">
              <a:solidFill>
                <a:srgbClr val="595959"/>
              </a:solidFill>
              <a:latin typeface="Lato"/>
              <a:ea typeface="Lato"/>
              <a:cs typeface="Lato"/>
              <a:sym typeface="Lato"/>
            </a:endParaRPr>
          </a:p>
        </p:txBody>
      </p:sp>
      <p:cxnSp>
        <p:nvCxnSpPr>
          <p:cNvPr id="1671" name="Google Shape;1671;p145"/>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672" name="Google Shape;1672;p14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46"/>
          <p:cNvSpPr/>
          <p:nvPr/>
        </p:nvSpPr>
        <p:spPr>
          <a:xfrm>
            <a:off x="2564700" y="464100"/>
            <a:ext cx="60114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4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a:t>
            </a:r>
            <a:r>
              <a:rPr lang="en" sz="1700" b="0" i="0" u="none" strike="noStrike" cap="none">
                <a:solidFill>
                  <a:srgbClr val="BB2938"/>
                </a:solidFill>
                <a:latin typeface="Lato"/>
                <a:ea typeface="Lato"/>
                <a:cs typeface="Lato"/>
                <a:sym typeface="Lato"/>
              </a:rPr>
              <a:t> Use Cases</a:t>
            </a:r>
            <a:endParaRPr sz="1700" b="0" i="0" u="none" strike="noStrike" cap="none">
              <a:solidFill>
                <a:srgbClr val="BB2938"/>
              </a:solidFill>
              <a:latin typeface="Lato"/>
              <a:ea typeface="Lato"/>
              <a:cs typeface="Lato"/>
              <a:sym typeface="Lato"/>
            </a:endParaRPr>
          </a:p>
        </p:txBody>
      </p:sp>
      <p:sp>
        <p:nvSpPr>
          <p:cNvPr id="1679" name="Google Shape;1679;p146"/>
          <p:cNvSpPr txBox="1"/>
          <p:nvPr/>
        </p:nvSpPr>
        <p:spPr>
          <a:xfrm>
            <a:off x="283100" y="2577175"/>
            <a:ext cx="2045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1680" name="Google Shape;1680;p146"/>
          <p:cNvSpPr txBox="1"/>
          <p:nvPr/>
        </p:nvSpPr>
        <p:spPr>
          <a:xfrm>
            <a:off x="3655875" y="3211550"/>
            <a:ext cx="3566700" cy="969900"/>
          </a:xfrm>
          <a:prstGeom prst="rect">
            <a:avLst/>
          </a:prstGeom>
          <a:noFill/>
          <a:ln>
            <a:noFill/>
          </a:ln>
        </p:spPr>
        <p:txBody>
          <a:bodyPr spcFirstLastPara="1" wrap="square" lIns="91425" tIns="45700" rIns="91425" bIns="45700" anchor="ctr"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A  connected vehicle platform running on Azure leveraging multiple Azure PaaS offering such as CosmosDB, Blob Storage, HDInsights, Event Hubs etc...</a:t>
            </a:r>
            <a:endParaRPr sz="1000" b="0" i="0" u="none" strike="noStrike" cap="none">
              <a:solidFill>
                <a:srgbClr val="595959"/>
              </a:solidFill>
              <a:latin typeface="Lato"/>
              <a:ea typeface="Lato"/>
              <a:cs typeface="Lato"/>
              <a:sym typeface="Lato"/>
            </a:endParaRPr>
          </a:p>
        </p:txBody>
      </p:sp>
      <p:cxnSp>
        <p:nvCxnSpPr>
          <p:cNvPr id="1681" name="Google Shape;1681;p146"/>
          <p:cNvCxnSpPr/>
          <p:nvPr/>
        </p:nvCxnSpPr>
        <p:spPr>
          <a:xfrm rot="10800000" flipH="1">
            <a:off x="3573225" y="2891450"/>
            <a:ext cx="3732000" cy="10200"/>
          </a:xfrm>
          <a:prstGeom prst="straightConnector1">
            <a:avLst/>
          </a:prstGeom>
          <a:noFill/>
          <a:ln w="9525" cap="flat" cmpd="sng">
            <a:solidFill>
              <a:srgbClr val="595959"/>
            </a:solidFill>
            <a:prstDash val="solid"/>
            <a:round/>
            <a:headEnd type="none" w="sm" len="sm"/>
            <a:tailEnd type="none" w="sm" len="sm"/>
          </a:ln>
        </p:spPr>
      </p:cxnSp>
      <p:pic>
        <p:nvPicPr>
          <p:cNvPr id="1682" name="Google Shape;1682;p146"/>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83" name="Google Shape;1683;p146"/>
          <p:cNvPicPr preferRelativeResize="0"/>
          <p:nvPr/>
        </p:nvPicPr>
        <p:blipFill>
          <a:blip r:embed="rId4">
            <a:alphaModFix/>
          </a:blip>
          <a:stretch>
            <a:fillRect/>
          </a:stretch>
        </p:blipFill>
        <p:spPr>
          <a:xfrm>
            <a:off x="3092922" y="1288850"/>
            <a:ext cx="4510418" cy="10158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93"/>
          <p:cNvSpPr txBox="1"/>
          <p:nvPr/>
        </p:nvSpPr>
        <p:spPr>
          <a:xfrm>
            <a:off x="17810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ADVISORY</a:t>
            </a:r>
            <a:endParaRPr sz="1100" b="0" i="0" u="none" strike="noStrike" cap="none">
              <a:solidFill>
                <a:srgbClr val="4B4B4B"/>
              </a:solidFill>
              <a:latin typeface="Lato"/>
              <a:ea typeface="Lato"/>
              <a:cs typeface="Lato"/>
              <a:sym typeface="Lato"/>
            </a:endParaRPr>
          </a:p>
        </p:txBody>
      </p:sp>
      <p:sp>
        <p:nvSpPr>
          <p:cNvPr id="522" name="Google Shape;522;p93"/>
          <p:cNvSpPr txBox="1"/>
          <p:nvPr/>
        </p:nvSpPr>
        <p:spPr>
          <a:xfrm>
            <a:off x="230605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ENGINEERING</a:t>
            </a:r>
            <a:endParaRPr sz="1300" b="0" i="0" u="none" strike="noStrike" cap="none">
              <a:solidFill>
                <a:srgbClr val="4B4B4B"/>
              </a:solidFill>
              <a:latin typeface="Arial"/>
              <a:ea typeface="Arial"/>
              <a:cs typeface="Arial"/>
              <a:sym typeface="Arial"/>
            </a:endParaRPr>
          </a:p>
        </p:txBody>
      </p:sp>
      <p:sp>
        <p:nvSpPr>
          <p:cNvPr id="523" name="Google Shape;523;p93"/>
          <p:cNvSpPr txBox="1"/>
          <p:nvPr/>
        </p:nvSpPr>
        <p:spPr>
          <a:xfrm>
            <a:off x="4560700" y="3275100"/>
            <a:ext cx="21258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SCIENCE &amp; A.I.</a:t>
            </a:r>
            <a:endParaRPr sz="1300" b="0" i="0" u="none" strike="noStrike" cap="none">
              <a:solidFill>
                <a:srgbClr val="4B4B4B"/>
              </a:solidFill>
              <a:latin typeface="Arial"/>
              <a:ea typeface="Arial"/>
              <a:cs typeface="Arial"/>
              <a:sym typeface="Arial"/>
            </a:endParaRPr>
          </a:p>
        </p:txBody>
      </p:sp>
      <p:sp>
        <p:nvSpPr>
          <p:cNvPr id="524" name="Google Shape;524;p93"/>
          <p:cNvSpPr txBox="1"/>
          <p:nvPr/>
        </p:nvSpPr>
        <p:spPr>
          <a:xfrm>
            <a:off x="6774625"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VISUALIZATION</a:t>
            </a:r>
            <a:endParaRPr sz="1300" b="0" i="0" u="none" strike="noStrike" cap="none">
              <a:solidFill>
                <a:srgbClr val="4B4B4B"/>
              </a:solidFill>
              <a:latin typeface="Arial"/>
              <a:ea typeface="Arial"/>
              <a:cs typeface="Arial"/>
              <a:sym typeface="Arial"/>
            </a:endParaRPr>
          </a:p>
        </p:txBody>
      </p:sp>
      <p:sp>
        <p:nvSpPr>
          <p:cNvPr id="525" name="Google Shape;525;p93"/>
          <p:cNvSpPr txBox="1"/>
          <p:nvPr/>
        </p:nvSpPr>
        <p:spPr>
          <a:xfrm>
            <a:off x="2534650" y="3700325"/>
            <a:ext cx="18726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Data Lakes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Governance &amp; Lineage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Real-Time Pipelines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Cloud Architecture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endParaRPr sz="1000" b="0" i="0" u="none" strike="noStrike" cap="none">
              <a:solidFill>
                <a:srgbClr val="595959"/>
              </a:solidFill>
              <a:latin typeface="Lato"/>
              <a:ea typeface="Lato"/>
              <a:cs typeface="Lato"/>
              <a:sym typeface="Lato"/>
            </a:endParaRPr>
          </a:p>
        </p:txBody>
      </p:sp>
      <p:sp>
        <p:nvSpPr>
          <p:cNvPr id="526" name="Google Shape;526;p93"/>
          <p:cNvSpPr txBox="1"/>
          <p:nvPr/>
        </p:nvSpPr>
        <p:spPr>
          <a:xfrm>
            <a:off x="409900" y="3671500"/>
            <a:ext cx="18153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Building a Data Strategy</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Regulation &amp; Compliance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Technical Workshops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Modernizing BI</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527" name="Google Shape;527;p93"/>
          <p:cNvSpPr txBox="1"/>
          <p:nvPr/>
        </p:nvSpPr>
        <p:spPr>
          <a:xfrm>
            <a:off x="4876000" y="3671500"/>
            <a:ext cx="2108100" cy="97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Prediction &amp; Forecasting</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Simulation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Recommendation Engines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NLP &amp; Semantic Analysis</a:t>
            </a:r>
            <a:endParaRPr sz="1000" b="0" i="0" u="none" strike="noStrike" cap="none">
              <a:solidFill>
                <a:srgbClr val="595959"/>
              </a:solidFill>
              <a:latin typeface="Lato"/>
              <a:ea typeface="Lato"/>
              <a:cs typeface="Lato"/>
              <a:sym typeface="Lato"/>
            </a:endParaRPr>
          </a:p>
        </p:txBody>
      </p:sp>
      <p:sp>
        <p:nvSpPr>
          <p:cNvPr id="528" name="Google Shape;528;p93"/>
          <p:cNvSpPr txBox="1"/>
          <p:nvPr/>
        </p:nvSpPr>
        <p:spPr>
          <a:xfrm>
            <a:off x="7049625" y="3671500"/>
            <a:ext cx="18153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Interactive Reporting</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chemeClr val="dk1"/>
              </a:buClr>
              <a:buSzPts val="1100"/>
              <a:buFont typeface="Arial"/>
              <a:buNone/>
            </a:pPr>
            <a:r>
              <a:rPr lang="en" sz="1000" b="0" i="0" u="none" strike="noStrike" cap="none">
                <a:solidFill>
                  <a:srgbClr val="595959"/>
                </a:solidFill>
                <a:latin typeface="Lato"/>
                <a:ea typeface="Lato"/>
                <a:cs typeface="Lato"/>
                <a:sym typeface="Lato"/>
              </a:rPr>
              <a:t>| Self-Service BI</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Real-Time Dashboards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User Experience</a:t>
            </a:r>
            <a:endParaRPr sz="1000" b="0" i="0" u="none" strike="noStrike" cap="none">
              <a:solidFill>
                <a:srgbClr val="595959"/>
              </a:solidFill>
              <a:latin typeface="Lato"/>
              <a:ea typeface="Lato"/>
              <a:cs typeface="Lato"/>
              <a:sym typeface="Lato"/>
            </a:endParaRPr>
          </a:p>
        </p:txBody>
      </p:sp>
      <p:sp>
        <p:nvSpPr>
          <p:cNvPr id="529" name="Google Shape;529;p93"/>
          <p:cNvSpPr txBox="1">
            <a:spLocks noGrp="1"/>
          </p:cNvSpPr>
          <p:nvPr>
            <p:ph type="title"/>
          </p:nvPr>
        </p:nvSpPr>
        <p:spPr>
          <a:xfrm>
            <a:off x="195675" y="0"/>
            <a:ext cx="82296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400"/>
              <a:buFont typeface="Arial"/>
              <a:buNone/>
            </a:pPr>
            <a:r>
              <a:rPr lang="en" sz="2400">
                <a:solidFill>
                  <a:srgbClr val="595959"/>
                </a:solidFill>
              </a:rPr>
              <a:t>At </a:t>
            </a:r>
            <a:r>
              <a:rPr lang="en" sz="2400"/>
              <a:t>LIXAR </a:t>
            </a:r>
            <a:r>
              <a:rPr lang="en" sz="2400">
                <a:solidFill>
                  <a:srgbClr val="595959"/>
                </a:solidFill>
              </a:rPr>
              <a:t>YOU’RE HIRING A </a:t>
            </a:r>
            <a:r>
              <a:rPr lang="en" sz="2400" b="1">
                <a:solidFill>
                  <a:srgbClr val="595959"/>
                </a:solidFill>
              </a:rPr>
              <a:t>TEAM</a:t>
            </a:r>
            <a:endParaRPr sz="1800" b="0" i="0" u="none" strike="noStrike" cap="none">
              <a:solidFill>
                <a:srgbClr val="C11521"/>
              </a:solidFill>
              <a:latin typeface="Lato"/>
              <a:ea typeface="Lato"/>
              <a:cs typeface="Lato"/>
              <a:sym typeface="Lato"/>
            </a:endParaRPr>
          </a:p>
        </p:txBody>
      </p:sp>
      <p:pic>
        <p:nvPicPr>
          <p:cNvPr id="530" name="Google Shape;530;p93"/>
          <p:cNvPicPr preferRelativeResize="0"/>
          <p:nvPr/>
        </p:nvPicPr>
        <p:blipFill rotWithShape="1">
          <a:blip r:embed="rId3">
            <a:alphaModFix/>
          </a:blip>
          <a:srcRect/>
          <a:stretch/>
        </p:blipFill>
        <p:spPr>
          <a:xfrm>
            <a:off x="2986487" y="2220976"/>
            <a:ext cx="773275" cy="773275"/>
          </a:xfrm>
          <a:prstGeom prst="rect">
            <a:avLst/>
          </a:prstGeom>
          <a:noFill/>
          <a:ln>
            <a:noFill/>
          </a:ln>
        </p:spPr>
      </p:pic>
      <p:pic>
        <p:nvPicPr>
          <p:cNvPr id="531" name="Google Shape;531;p93"/>
          <p:cNvPicPr preferRelativeResize="0"/>
          <p:nvPr/>
        </p:nvPicPr>
        <p:blipFill rotWithShape="1">
          <a:blip r:embed="rId4">
            <a:alphaModFix/>
          </a:blip>
          <a:srcRect/>
          <a:stretch/>
        </p:blipFill>
        <p:spPr>
          <a:xfrm>
            <a:off x="5135507" y="2177049"/>
            <a:ext cx="972095" cy="977249"/>
          </a:xfrm>
          <a:prstGeom prst="rect">
            <a:avLst/>
          </a:prstGeom>
          <a:noFill/>
          <a:ln>
            <a:noFill/>
          </a:ln>
        </p:spPr>
      </p:pic>
      <p:pic>
        <p:nvPicPr>
          <p:cNvPr id="532" name="Google Shape;532;p93"/>
          <p:cNvPicPr preferRelativeResize="0"/>
          <p:nvPr/>
        </p:nvPicPr>
        <p:blipFill rotWithShape="1">
          <a:blip r:embed="rId5">
            <a:alphaModFix/>
          </a:blip>
          <a:srcRect/>
          <a:stretch/>
        </p:blipFill>
        <p:spPr>
          <a:xfrm>
            <a:off x="721933" y="2177038"/>
            <a:ext cx="1041187" cy="773276"/>
          </a:xfrm>
          <a:prstGeom prst="rect">
            <a:avLst/>
          </a:prstGeom>
          <a:noFill/>
          <a:ln>
            <a:noFill/>
          </a:ln>
        </p:spPr>
      </p:pic>
      <p:pic>
        <p:nvPicPr>
          <p:cNvPr id="533" name="Google Shape;533;p93"/>
          <p:cNvPicPr preferRelativeResize="0"/>
          <p:nvPr/>
        </p:nvPicPr>
        <p:blipFill rotWithShape="1">
          <a:blip r:embed="rId6">
            <a:alphaModFix/>
          </a:blip>
          <a:srcRect/>
          <a:stretch/>
        </p:blipFill>
        <p:spPr>
          <a:xfrm>
            <a:off x="7325902" y="2133100"/>
            <a:ext cx="915147" cy="861150"/>
          </a:xfrm>
          <a:prstGeom prst="rect">
            <a:avLst/>
          </a:prstGeom>
          <a:noFill/>
          <a:ln>
            <a:noFill/>
          </a:ln>
        </p:spPr>
      </p:pic>
      <p:pic>
        <p:nvPicPr>
          <p:cNvPr id="534" name="Google Shape;534;p93"/>
          <p:cNvPicPr preferRelativeResize="0"/>
          <p:nvPr/>
        </p:nvPicPr>
        <p:blipFill rotWithShape="1">
          <a:blip r:embed="rId7">
            <a:alphaModFix/>
          </a:blip>
          <a:srcRect/>
          <a:stretch/>
        </p:blipFill>
        <p:spPr>
          <a:xfrm>
            <a:off x="3600775" y="605300"/>
            <a:ext cx="1571775" cy="1571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47"/>
          <p:cNvSpPr/>
          <p:nvPr/>
        </p:nvSpPr>
        <p:spPr>
          <a:xfrm>
            <a:off x="2564700" y="464100"/>
            <a:ext cx="60114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4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a:t>
            </a:r>
            <a:r>
              <a:rPr lang="en" sz="1700" b="0" i="0" u="none" strike="noStrike" cap="none">
                <a:solidFill>
                  <a:srgbClr val="BB2938"/>
                </a:solidFill>
                <a:latin typeface="Lato"/>
                <a:ea typeface="Lato"/>
                <a:cs typeface="Lato"/>
                <a:sym typeface="Lato"/>
              </a:rPr>
              <a:t> Use Cases</a:t>
            </a:r>
            <a:endParaRPr sz="1700" b="0" i="0" u="none" strike="noStrike" cap="none">
              <a:solidFill>
                <a:srgbClr val="BB2938"/>
              </a:solidFill>
              <a:latin typeface="Lato"/>
              <a:ea typeface="Lato"/>
              <a:cs typeface="Lato"/>
              <a:sym typeface="Lato"/>
            </a:endParaRPr>
          </a:p>
        </p:txBody>
      </p:sp>
      <p:sp>
        <p:nvSpPr>
          <p:cNvPr id="1690" name="Google Shape;1690;p147"/>
          <p:cNvSpPr txBox="1"/>
          <p:nvPr/>
        </p:nvSpPr>
        <p:spPr>
          <a:xfrm>
            <a:off x="283100" y="2577175"/>
            <a:ext cx="2045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1691" name="Google Shape;1691;p147"/>
          <p:cNvSpPr txBox="1"/>
          <p:nvPr/>
        </p:nvSpPr>
        <p:spPr>
          <a:xfrm>
            <a:off x="3655875" y="3211550"/>
            <a:ext cx="3566700" cy="969900"/>
          </a:xfrm>
          <a:prstGeom prst="rect">
            <a:avLst/>
          </a:prstGeom>
          <a:noFill/>
          <a:ln>
            <a:noFill/>
          </a:ln>
        </p:spPr>
        <p:txBody>
          <a:bodyPr spcFirstLastPara="1" wrap="square" lIns="91425" tIns="45700" rIns="91425" bIns="45700" anchor="ctr"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Realtor.ca is Canada’s is a top five most visited site in Canada which all runs in Azure.  The main site and supporting application leverage CosmosDB, Webapps, EventHub and plenty of storage.</a:t>
            </a:r>
            <a:endParaRPr sz="1000">
              <a:solidFill>
                <a:srgbClr val="595959"/>
              </a:solidFill>
              <a:latin typeface="Lato"/>
              <a:ea typeface="Lato"/>
              <a:cs typeface="Lato"/>
              <a:sym typeface="Lato"/>
            </a:endParaRPr>
          </a:p>
        </p:txBody>
      </p:sp>
      <p:cxnSp>
        <p:nvCxnSpPr>
          <p:cNvPr id="1692" name="Google Shape;1692;p147"/>
          <p:cNvCxnSpPr/>
          <p:nvPr/>
        </p:nvCxnSpPr>
        <p:spPr>
          <a:xfrm rot="10800000" flipH="1">
            <a:off x="3573225" y="2891450"/>
            <a:ext cx="3732000" cy="10200"/>
          </a:xfrm>
          <a:prstGeom prst="straightConnector1">
            <a:avLst/>
          </a:prstGeom>
          <a:noFill/>
          <a:ln w="9525" cap="flat" cmpd="sng">
            <a:solidFill>
              <a:srgbClr val="595959"/>
            </a:solidFill>
            <a:prstDash val="solid"/>
            <a:round/>
            <a:headEnd type="none" w="sm" len="sm"/>
            <a:tailEnd type="none" w="sm" len="sm"/>
          </a:ln>
        </p:spPr>
      </p:cxnSp>
      <p:pic>
        <p:nvPicPr>
          <p:cNvPr id="1693" name="Google Shape;1693;p147"/>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94" name="Google Shape;1694;p147"/>
          <p:cNvPicPr preferRelativeResize="0"/>
          <p:nvPr/>
        </p:nvPicPr>
        <p:blipFill>
          <a:blip r:embed="rId4">
            <a:alphaModFix/>
          </a:blip>
          <a:stretch>
            <a:fillRect/>
          </a:stretch>
        </p:blipFill>
        <p:spPr>
          <a:xfrm>
            <a:off x="4203213" y="1277363"/>
            <a:ext cx="2149834" cy="1120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48"/>
          <p:cNvSpPr/>
          <p:nvPr/>
        </p:nvSpPr>
        <p:spPr>
          <a:xfrm>
            <a:off x="0" y="1515725"/>
            <a:ext cx="9144000" cy="1992000"/>
          </a:xfrm>
          <a:prstGeom prst="rect">
            <a:avLst/>
          </a:prstGeom>
          <a:solidFill>
            <a:srgbClr val="FFFFFF"/>
          </a:solidFill>
          <a:ln w="9525" cap="flat" cmpd="sng">
            <a:solidFill>
              <a:srgbClr val="F9F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48"/>
          <p:cNvSpPr txBox="1"/>
          <p:nvPr/>
        </p:nvSpPr>
        <p:spPr>
          <a:xfrm>
            <a:off x="529800" y="3629875"/>
            <a:ext cx="8210700" cy="90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595959"/>
                </a:solidFill>
                <a:latin typeface="Lato"/>
                <a:ea typeface="Lato"/>
                <a:cs typeface="Lato"/>
                <a:sym typeface="Lato"/>
              </a:rPr>
              <a:t>Lixar is a </a:t>
            </a:r>
            <a:r>
              <a:rPr lang="en" sz="1300" b="1" i="0" u="none" strike="noStrike" cap="none">
                <a:solidFill>
                  <a:srgbClr val="C11521"/>
                </a:solidFill>
                <a:latin typeface="Lato"/>
                <a:ea typeface="Lato"/>
                <a:cs typeface="Lato"/>
                <a:sym typeface="Lato"/>
              </a:rPr>
              <a:t>Triple Gold </a:t>
            </a:r>
            <a:r>
              <a:rPr lang="en" sz="1300" b="0" i="0" u="none" strike="noStrike" cap="none">
                <a:solidFill>
                  <a:srgbClr val="595959"/>
                </a:solidFill>
                <a:latin typeface="Lato"/>
                <a:ea typeface="Lato"/>
                <a:cs typeface="Lato"/>
                <a:sym typeface="Lato"/>
              </a:rPr>
              <a:t>Microsoft Partner, as well as a </a:t>
            </a:r>
            <a:r>
              <a:rPr lang="en" sz="1300" b="1" i="0" u="none" strike="noStrike" cap="none">
                <a:solidFill>
                  <a:srgbClr val="C11521"/>
                </a:solidFill>
                <a:latin typeface="Lato"/>
                <a:ea typeface="Lato"/>
                <a:cs typeface="Lato"/>
                <a:sym typeface="Lato"/>
              </a:rPr>
              <a:t>CSP Partner</a:t>
            </a:r>
            <a:r>
              <a:rPr lang="en" sz="1300" b="0" i="0" u="none" strike="noStrike" cap="none">
                <a:solidFill>
                  <a:srgbClr val="595959"/>
                </a:solidFill>
                <a:latin typeface="Lato"/>
                <a:ea typeface="Lato"/>
                <a:cs typeface="Lato"/>
                <a:sym typeface="Lato"/>
              </a:rPr>
              <a:t> delivering </a:t>
            </a:r>
            <a:r>
              <a:rPr lang="en" sz="1300" b="1" i="0" u="none" strike="noStrike" cap="none">
                <a:solidFill>
                  <a:srgbClr val="C11521"/>
                </a:solidFill>
                <a:latin typeface="Lato"/>
                <a:ea typeface="Lato"/>
                <a:cs typeface="Lato"/>
                <a:sym typeface="Lato"/>
              </a:rPr>
              <a:t>Advanced Workloads </a:t>
            </a:r>
            <a:r>
              <a:rPr lang="en" sz="1300" b="0" i="0" u="none" strike="noStrike" cap="none">
                <a:solidFill>
                  <a:srgbClr val="595959"/>
                </a:solidFill>
                <a:latin typeface="Lato"/>
                <a:ea typeface="Lato"/>
                <a:cs typeface="Lato"/>
                <a:sym typeface="Lato"/>
              </a:rPr>
              <a:t>in </a:t>
            </a:r>
            <a:r>
              <a:rPr lang="en" sz="1300" b="1" i="0" u="none" strike="noStrike" cap="none">
                <a:solidFill>
                  <a:srgbClr val="C11521"/>
                </a:solidFill>
                <a:latin typeface="Lato"/>
                <a:ea typeface="Lato"/>
                <a:cs typeface="Lato"/>
                <a:sym typeface="Lato"/>
              </a:rPr>
              <a:t>Azure </a:t>
            </a:r>
            <a:r>
              <a:rPr lang="en" sz="1300" b="0" i="0" u="none" strike="noStrike" cap="none">
                <a:solidFill>
                  <a:srgbClr val="595959"/>
                </a:solidFill>
                <a:latin typeface="Lato"/>
                <a:ea typeface="Lato"/>
                <a:cs typeface="Lato"/>
                <a:sym typeface="Lato"/>
              </a:rPr>
              <a:t>including IoT, Machine Learning, and Cognitive Services.</a:t>
            </a:r>
            <a:endParaRPr sz="1300" b="0" i="0" u="none" strike="noStrike" cap="none">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595959"/>
              </a:solidFill>
              <a:latin typeface="Lato"/>
              <a:ea typeface="Lato"/>
              <a:cs typeface="Lato"/>
              <a:sym typeface="Lato"/>
            </a:endParaRPr>
          </a:p>
        </p:txBody>
      </p:sp>
      <p:pic>
        <p:nvPicPr>
          <p:cNvPr id="1701" name="Google Shape;1701;p148"/>
          <p:cNvPicPr preferRelativeResize="0"/>
          <p:nvPr/>
        </p:nvPicPr>
        <p:blipFill rotWithShape="1">
          <a:blip r:embed="rId3">
            <a:alphaModFix/>
          </a:blip>
          <a:srcRect/>
          <a:stretch/>
        </p:blipFill>
        <p:spPr>
          <a:xfrm>
            <a:off x="1590825" y="1622151"/>
            <a:ext cx="558182" cy="808050"/>
          </a:xfrm>
          <a:prstGeom prst="rect">
            <a:avLst/>
          </a:prstGeom>
          <a:noFill/>
          <a:ln>
            <a:noFill/>
          </a:ln>
        </p:spPr>
      </p:pic>
      <p:pic>
        <p:nvPicPr>
          <p:cNvPr id="1702" name="Google Shape;1702;p148"/>
          <p:cNvPicPr preferRelativeResize="0"/>
          <p:nvPr/>
        </p:nvPicPr>
        <p:blipFill rotWithShape="1">
          <a:blip r:embed="rId4">
            <a:alphaModFix/>
          </a:blip>
          <a:srcRect/>
          <a:stretch/>
        </p:blipFill>
        <p:spPr>
          <a:xfrm>
            <a:off x="397400" y="1634375"/>
            <a:ext cx="760825" cy="808055"/>
          </a:xfrm>
          <a:prstGeom prst="rect">
            <a:avLst/>
          </a:prstGeom>
          <a:noFill/>
          <a:ln>
            <a:noFill/>
          </a:ln>
        </p:spPr>
      </p:pic>
      <p:pic>
        <p:nvPicPr>
          <p:cNvPr id="1703" name="Google Shape;1703;p148"/>
          <p:cNvPicPr preferRelativeResize="0"/>
          <p:nvPr/>
        </p:nvPicPr>
        <p:blipFill rotWithShape="1">
          <a:blip r:embed="rId5">
            <a:alphaModFix/>
          </a:blip>
          <a:srcRect/>
          <a:stretch/>
        </p:blipFill>
        <p:spPr>
          <a:xfrm>
            <a:off x="2482825" y="1701500"/>
            <a:ext cx="474894" cy="718225"/>
          </a:xfrm>
          <a:prstGeom prst="rect">
            <a:avLst/>
          </a:prstGeom>
          <a:noFill/>
          <a:ln>
            <a:noFill/>
          </a:ln>
        </p:spPr>
      </p:pic>
      <p:pic>
        <p:nvPicPr>
          <p:cNvPr id="1704" name="Google Shape;1704;p148"/>
          <p:cNvPicPr preferRelativeResize="0"/>
          <p:nvPr/>
        </p:nvPicPr>
        <p:blipFill rotWithShape="1">
          <a:blip r:embed="rId6">
            <a:alphaModFix/>
          </a:blip>
          <a:srcRect/>
          <a:stretch/>
        </p:blipFill>
        <p:spPr>
          <a:xfrm>
            <a:off x="3193300" y="1687213"/>
            <a:ext cx="991025" cy="632449"/>
          </a:xfrm>
          <a:prstGeom prst="rect">
            <a:avLst/>
          </a:prstGeom>
          <a:noFill/>
          <a:ln>
            <a:noFill/>
          </a:ln>
        </p:spPr>
      </p:pic>
      <p:pic>
        <p:nvPicPr>
          <p:cNvPr id="1705" name="Google Shape;1705;p148"/>
          <p:cNvPicPr preferRelativeResize="0"/>
          <p:nvPr/>
        </p:nvPicPr>
        <p:blipFill rotWithShape="1">
          <a:blip r:embed="rId7">
            <a:alphaModFix/>
          </a:blip>
          <a:srcRect/>
          <a:stretch/>
        </p:blipFill>
        <p:spPr>
          <a:xfrm>
            <a:off x="4419899" y="1704471"/>
            <a:ext cx="605725" cy="712273"/>
          </a:xfrm>
          <a:prstGeom prst="rect">
            <a:avLst/>
          </a:prstGeom>
          <a:noFill/>
          <a:ln>
            <a:noFill/>
          </a:ln>
        </p:spPr>
      </p:pic>
      <p:pic>
        <p:nvPicPr>
          <p:cNvPr id="1706" name="Google Shape;1706;p148"/>
          <p:cNvPicPr preferRelativeResize="0"/>
          <p:nvPr/>
        </p:nvPicPr>
        <p:blipFill rotWithShape="1">
          <a:blip r:embed="rId8">
            <a:alphaModFix/>
          </a:blip>
          <a:srcRect/>
          <a:stretch/>
        </p:blipFill>
        <p:spPr>
          <a:xfrm>
            <a:off x="5141319" y="2655800"/>
            <a:ext cx="1028700" cy="576470"/>
          </a:xfrm>
          <a:prstGeom prst="rect">
            <a:avLst/>
          </a:prstGeom>
          <a:noFill/>
          <a:ln>
            <a:noFill/>
          </a:ln>
        </p:spPr>
      </p:pic>
      <p:pic>
        <p:nvPicPr>
          <p:cNvPr id="1707" name="Google Shape;1707;p148"/>
          <p:cNvPicPr preferRelativeResize="0"/>
          <p:nvPr/>
        </p:nvPicPr>
        <p:blipFill rotWithShape="1">
          <a:blip r:embed="rId9">
            <a:alphaModFix/>
          </a:blip>
          <a:srcRect/>
          <a:stretch/>
        </p:blipFill>
        <p:spPr>
          <a:xfrm>
            <a:off x="6345675" y="2688700"/>
            <a:ext cx="710992" cy="480400"/>
          </a:xfrm>
          <a:prstGeom prst="rect">
            <a:avLst/>
          </a:prstGeom>
          <a:noFill/>
          <a:ln>
            <a:noFill/>
          </a:ln>
        </p:spPr>
      </p:pic>
      <p:pic>
        <p:nvPicPr>
          <p:cNvPr id="1708" name="Google Shape;1708;p148"/>
          <p:cNvPicPr preferRelativeResize="0"/>
          <p:nvPr/>
        </p:nvPicPr>
        <p:blipFill rotWithShape="1">
          <a:blip r:embed="rId10">
            <a:alphaModFix/>
          </a:blip>
          <a:srcRect/>
          <a:stretch/>
        </p:blipFill>
        <p:spPr>
          <a:xfrm>
            <a:off x="235288" y="2683088"/>
            <a:ext cx="605725" cy="718221"/>
          </a:xfrm>
          <a:prstGeom prst="rect">
            <a:avLst/>
          </a:prstGeom>
          <a:noFill/>
          <a:ln>
            <a:noFill/>
          </a:ln>
        </p:spPr>
      </p:pic>
      <p:pic>
        <p:nvPicPr>
          <p:cNvPr id="1709" name="Google Shape;1709;p148"/>
          <p:cNvPicPr preferRelativeResize="0"/>
          <p:nvPr/>
        </p:nvPicPr>
        <p:blipFill rotWithShape="1">
          <a:blip r:embed="rId11">
            <a:alphaModFix/>
          </a:blip>
          <a:srcRect/>
          <a:stretch/>
        </p:blipFill>
        <p:spPr>
          <a:xfrm>
            <a:off x="6161775" y="1702713"/>
            <a:ext cx="760818" cy="601450"/>
          </a:xfrm>
          <a:prstGeom prst="rect">
            <a:avLst/>
          </a:prstGeom>
          <a:noFill/>
          <a:ln>
            <a:noFill/>
          </a:ln>
        </p:spPr>
      </p:pic>
      <p:pic>
        <p:nvPicPr>
          <p:cNvPr id="1710" name="Google Shape;1710;p148"/>
          <p:cNvPicPr preferRelativeResize="0"/>
          <p:nvPr/>
        </p:nvPicPr>
        <p:blipFill rotWithShape="1">
          <a:blip r:embed="rId12">
            <a:alphaModFix/>
          </a:blip>
          <a:srcRect/>
          <a:stretch/>
        </p:blipFill>
        <p:spPr>
          <a:xfrm>
            <a:off x="931638" y="2759305"/>
            <a:ext cx="802625" cy="499506"/>
          </a:xfrm>
          <a:prstGeom prst="rect">
            <a:avLst/>
          </a:prstGeom>
          <a:noFill/>
          <a:ln>
            <a:noFill/>
          </a:ln>
        </p:spPr>
      </p:pic>
      <p:pic>
        <p:nvPicPr>
          <p:cNvPr id="1711" name="Google Shape;1711;p148"/>
          <p:cNvPicPr preferRelativeResize="0"/>
          <p:nvPr/>
        </p:nvPicPr>
        <p:blipFill rotWithShape="1">
          <a:blip r:embed="rId13">
            <a:alphaModFix/>
          </a:blip>
          <a:srcRect/>
          <a:stretch/>
        </p:blipFill>
        <p:spPr>
          <a:xfrm>
            <a:off x="3571700" y="2644850"/>
            <a:ext cx="516175" cy="736036"/>
          </a:xfrm>
          <a:prstGeom prst="rect">
            <a:avLst/>
          </a:prstGeom>
          <a:noFill/>
          <a:ln>
            <a:noFill/>
          </a:ln>
        </p:spPr>
      </p:pic>
      <p:pic>
        <p:nvPicPr>
          <p:cNvPr id="1712" name="Google Shape;1712;p148"/>
          <p:cNvPicPr preferRelativeResize="0"/>
          <p:nvPr/>
        </p:nvPicPr>
        <p:blipFill rotWithShape="1">
          <a:blip r:embed="rId14">
            <a:alphaModFix/>
          </a:blip>
          <a:srcRect/>
          <a:stretch/>
        </p:blipFill>
        <p:spPr>
          <a:xfrm>
            <a:off x="5284650" y="1601371"/>
            <a:ext cx="605725" cy="804137"/>
          </a:xfrm>
          <a:prstGeom prst="rect">
            <a:avLst/>
          </a:prstGeom>
          <a:noFill/>
          <a:ln>
            <a:noFill/>
          </a:ln>
        </p:spPr>
      </p:pic>
      <p:pic>
        <p:nvPicPr>
          <p:cNvPr id="1713" name="Google Shape;1713;p148"/>
          <p:cNvPicPr preferRelativeResize="0"/>
          <p:nvPr/>
        </p:nvPicPr>
        <p:blipFill rotWithShape="1">
          <a:blip r:embed="rId15">
            <a:alphaModFix/>
          </a:blip>
          <a:srcRect/>
          <a:stretch/>
        </p:blipFill>
        <p:spPr>
          <a:xfrm>
            <a:off x="7749463" y="1827562"/>
            <a:ext cx="991025" cy="430650"/>
          </a:xfrm>
          <a:prstGeom prst="rect">
            <a:avLst/>
          </a:prstGeom>
          <a:noFill/>
          <a:ln>
            <a:noFill/>
          </a:ln>
        </p:spPr>
      </p:pic>
      <p:sp>
        <p:nvSpPr>
          <p:cNvPr id="1714" name="Google Shape;1714;p148"/>
          <p:cNvSpPr txBox="1"/>
          <p:nvPr/>
        </p:nvSpPr>
        <p:spPr>
          <a:xfrm>
            <a:off x="0" y="609600"/>
            <a:ext cx="9144000" cy="90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595959"/>
                </a:solidFill>
                <a:latin typeface="Lato"/>
                <a:ea typeface="Lato"/>
                <a:cs typeface="Lato"/>
                <a:sym typeface="Lato"/>
              </a:rPr>
              <a:t>LIXAR has over </a:t>
            </a:r>
            <a:r>
              <a:rPr lang="en" sz="3000">
                <a:solidFill>
                  <a:srgbClr val="595959"/>
                </a:solidFill>
                <a:latin typeface="Lato"/>
                <a:ea typeface="Lato"/>
                <a:cs typeface="Lato"/>
                <a:sym typeface="Lato"/>
              </a:rPr>
              <a:t>seven </a:t>
            </a:r>
            <a:r>
              <a:rPr lang="en" sz="3000" b="0" i="0" u="none" strike="noStrike" cap="none">
                <a:solidFill>
                  <a:srgbClr val="595959"/>
                </a:solidFill>
                <a:latin typeface="Lato"/>
                <a:ea typeface="Lato"/>
                <a:cs typeface="Lato"/>
                <a:sym typeface="Lato"/>
              </a:rPr>
              <a:t>years of </a:t>
            </a:r>
            <a:r>
              <a:rPr lang="en" sz="3000" b="1" i="0" u="none" strike="noStrike" cap="none">
                <a:solidFill>
                  <a:srgbClr val="C11521"/>
                </a:solidFill>
                <a:latin typeface="Lato"/>
                <a:ea typeface="Lato"/>
                <a:cs typeface="Lato"/>
                <a:sym typeface="Lato"/>
              </a:rPr>
              <a:t>Azure</a:t>
            </a:r>
            <a:r>
              <a:rPr lang="en" sz="3000" b="0" i="0" u="none" strike="noStrike" cap="none">
                <a:solidFill>
                  <a:srgbClr val="595959"/>
                </a:solidFill>
                <a:latin typeface="Lato"/>
                <a:ea typeface="Lato"/>
                <a:cs typeface="Lato"/>
                <a:sym typeface="Lato"/>
              </a:rPr>
              <a:t> experience</a:t>
            </a:r>
            <a:endParaRPr sz="3000" b="0" i="0" u="none" strike="noStrike" cap="none">
              <a:solidFill>
                <a:srgbClr val="000000"/>
              </a:solidFill>
              <a:latin typeface="Arial"/>
              <a:ea typeface="Arial"/>
              <a:cs typeface="Arial"/>
              <a:sym typeface="Arial"/>
            </a:endParaRPr>
          </a:p>
        </p:txBody>
      </p:sp>
      <p:sp>
        <p:nvSpPr>
          <p:cNvPr id="1715" name="Google Shape;1715;p148"/>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400"/>
              <a:buFont typeface="Lato"/>
              <a:buNone/>
            </a:pPr>
            <a:r>
              <a:rPr lang="en" sz="2000" b="0" i="0" u="none" strike="noStrike" cap="none">
                <a:solidFill>
                  <a:srgbClr val="C11521"/>
                </a:solidFill>
                <a:latin typeface="Lato"/>
                <a:ea typeface="Lato"/>
                <a:cs typeface="Lato"/>
                <a:sym typeface="Lato"/>
              </a:rPr>
              <a:t>OUR AZURE EXPERIENCE</a:t>
            </a:r>
            <a:endParaRPr sz="2000" b="0" i="0" u="none" strike="noStrike" cap="none">
              <a:solidFill>
                <a:srgbClr val="C11521"/>
              </a:solidFill>
              <a:latin typeface="Lato"/>
              <a:ea typeface="Lato"/>
              <a:cs typeface="Lato"/>
              <a:sym typeface="Lato"/>
            </a:endParaRPr>
          </a:p>
        </p:txBody>
      </p:sp>
      <p:pic>
        <p:nvPicPr>
          <p:cNvPr id="1716" name="Google Shape;1716;p148"/>
          <p:cNvPicPr preferRelativeResize="0"/>
          <p:nvPr/>
        </p:nvPicPr>
        <p:blipFill rotWithShape="1">
          <a:blip r:embed="rId16">
            <a:alphaModFix/>
          </a:blip>
          <a:srcRect/>
          <a:stretch/>
        </p:blipFill>
        <p:spPr>
          <a:xfrm>
            <a:off x="7179594" y="1763419"/>
            <a:ext cx="424088" cy="570325"/>
          </a:xfrm>
          <a:prstGeom prst="rect">
            <a:avLst/>
          </a:prstGeom>
          <a:noFill/>
          <a:ln>
            <a:noFill/>
          </a:ln>
        </p:spPr>
      </p:pic>
      <p:pic>
        <p:nvPicPr>
          <p:cNvPr id="1717" name="Google Shape;1717;p148"/>
          <p:cNvPicPr preferRelativeResize="0"/>
          <p:nvPr/>
        </p:nvPicPr>
        <p:blipFill rotWithShape="1">
          <a:blip r:embed="rId17">
            <a:alphaModFix/>
          </a:blip>
          <a:srcRect/>
          <a:stretch/>
        </p:blipFill>
        <p:spPr>
          <a:xfrm>
            <a:off x="2693898" y="2740073"/>
            <a:ext cx="605725" cy="537953"/>
          </a:xfrm>
          <a:prstGeom prst="rect">
            <a:avLst/>
          </a:prstGeom>
          <a:noFill/>
          <a:ln>
            <a:noFill/>
          </a:ln>
        </p:spPr>
      </p:pic>
      <p:pic>
        <p:nvPicPr>
          <p:cNvPr id="1718" name="Google Shape;1718;p148"/>
          <p:cNvPicPr preferRelativeResize="0"/>
          <p:nvPr/>
        </p:nvPicPr>
        <p:blipFill rotWithShape="1">
          <a:blip r:embed="rId18">
            <a:alphaModFix/>
          </a:blip>
          <a:srcRect/>
          <a:stretch/>
        </p:blipFill>
        <p:spPr>
          <a:xfrm>
            <a:off x="7179593" y="2675930"/>
            <a:ext cx="710975" cy="536210"/>
          </a:xfrm>
          <a:prstGeom prst="rect">
            <a:avLst/>
          </a:prstGeom>
          <a:noFill/>
          <a:ln>
            <a:noFill/>
          </a:ln>
        </p:spPr>
      </p:pic>
      <p:pic>
        <p:nvPicPr>
          <p:cNvPr id="1719" name="Google Shape;1719;p148" descr="Lixar-logo.png"/>
          <p:cNvPicPr preferRelativeResize="0"/>
          <p:nvPr/>
        </p:nvPicPr>
        <p:blipFill rotWithShape="1">
          <a:blip r:embed="rId19">
            <a:alphaModFix/>
          </a:blip>
          <a:srcRect/>
          <a:stretch/>
        </p:blipFill>
        <p:spPr>
          <a:xfrm>
            <a:off x="4107150" y="4318000"/>
            <a:ext cx="929699" cy="675900"/>
          </a:xfrm>
          <a:prstGeom prst="rect">
            <a:avLst/>
          </a:prstGeom>
          <a:noFill/>
          <a:ln>
            <a:noFill/>
          </a:ln>
        </p:spPr>
      </p:pic>
      <p:pic>
        <p:nvPicPr>
          <p:cNvPr id="1720" name="Google Shape;1720;p148"/>
          <p:cNvPicPr preferRelativeResize="0"/>
          <p:nvPr/>
        </p:nvPicPr>
        <p:blipFill rotWithShape="1">
          <a:blip r:embed="rId20">
            <a:alphaModFix/>
          </a:blip>
          <a:srcRect/>
          <a:stretch/>
        </p:blipFill>
        <p:spPr>
          <a:xfrm>
            <a:off x="7751900" y="2776748"/>
            <a:ext cx="1129500" cy="251550"/>
          </a:xfrm>
          <a:prstGeom prst="rect">
            <a:avLst/>
          </a:prstGeom>
          <a:noFill/>
          <a:ln>
            <a:noFill/>
          </a:ln>
        </p:spPr>
      </p:pic>
      <p:pic>
        <p:nvPicPr>
          <p:cNvPr id="1721" name="Google Shape;1721;p148"/>
          <p:cNvPicPr preferRelativeResize="0"/>
          <p:nvPr/>
        </p:nvPicPr>
        <p:blipFill rotWithShape="1">
          <a:blip r:embed="rId21">
            <a:alphaModFix/>
          </a:blip>
          <a:srcRect/>
          <a:stretch/>
        </p:blipFill>
        <p:spPr>
          <a:xfrm>
            <a:off x="1948276" y="2762964"/>
            <a:ext cx="516175" cy="492166"/>
          </a:xfrm>
          <a:prstGeom prst="rect">
            <a:avLst/>
          </a:prstGeom>
          <a:noFill/>
          <a:ln>
            <a:noFill/>
          </a:ln>
        </p:spPr>
      </p:pic>
      <p:pic>
        <p:nvPicPr>
          <p:cNvPr id="1722" name="Google Shape;1722;p148"/>
          <p:cNvPicPr preferRelativeResize="0"/>
          <p:nvPr/>
        </p:nvPicPr>
        <p:blipFill rotWithShape="1">
          <a:blip r:embed="rId22">
            <a:alphaModFix/>
          </a:blip>
          <a:srcRect/>
          <a:stretch/>
        </p:blipFill>
        <p:spPr>
          <a:xfrm>
            <a:off x="4359950" y="2619125"/>
            <a:ext cx="558175" cy="68766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49"/>
          <p:cNvSpPr/>
          <p:nvPr/>
        </p:nvSpPr>
        <p:spPr>
          <a:xfrm>
            <a:off x="0" y="3132800"/>
            <a:ext cx="9144000" cy="6759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            </a:t>
            </a:r>
            <a:endParaRPr sz="1800" b="0" i="0" u="none" strike="noStrike" cap="none">
              <a:solidFill>
                <a:srgbClr val="FFFFFF"/>
              </a:solidFill>
              <a:latin typeface="Arial"/>
              <a:ea typeface="Arial"/>
              <a:cs typeface="Arial"/>
              <a:sym typeface="Arial"/>
            </a:endParaRPr>
          </a:p>
        </p:txBody>
      </p:sp>
      <p:sp>
        <p:nvSpPr>
          <p:cNvPr id="1728" name="Google Shape;1728;p149"/>
          <p:cNvSpPr txBox="1"/>
          <p:nvPr/>
        </p:nvSpPr>
        <p:spPr>
          <a:xfrm>
            <a:off x="265175" y="3248300"/>
            <a:ext cx="8596500" cy="44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700" b="0" i="0" u="none" strike="noStrike" cap="none">
                <a:solidFill>
                  <a:srgbClr val="595959"/>
                </a:solidFill>
                <a:latin typeface="Lato"/>
                <a:ea typeface="Lato"/>
                <a:cs typeface="Lato"/>
                <a:sym typeface="Lato"/>
              </a:rPr>
              <a:t>WE </a:t>
            </a:r>
            <a:r>
              <a:rPr lang="en" sz="1700" b="1" i="0" u="none" strike="noStrike" cap="none">
                <a:solidFill>
                  <a:srgbClr val="C11521"/>
                </a:solidFill>
                <a:latin typeface="Lato"/>
                <a:ea typeface="Lato"/>
                <a:cs typeface="Lato"/>
                <a:sym typeface="Lato"/>
              </a:rPr>
              <a:t>LOVE</a:t>
            </a:r>
            <a:r>
              <a:rPr lang="en" sz="1700" b="0" i="0" u="none" strike="noStrike" cap="none">
                <a:solidFill>
                  <a:srgbClr val="595959"/>
                </a:solidFill>
                <a:latin typeface="Lato"/>
                <a:ea typeface="Lato"/>
                <a:cs typeface="Lato"/>
                <a:sym typeface="Lato"/>
              </a:rPr>
              <a:t> TO HELP COMPANIES WHO WANT TO BE </a:t>
            </a:r>
            <a:r>
              <a:rPr lang="en" sz="1700" b="1" i="0" u="none" strike="noStrike" cap="none">
                <a:solidFill>
                  <a:srgbClr val="C11521"/>
                </a:solidFill>
                <a:latin typeface="Lato"/>
                <a:ea typeface="Lato"/>
                <a:cs typeface="Lato"/>
                <a:sym typeface="Lato"/>
              </a:rPr>
              <a:t>INNOVATIVE</a:t>
            </a:r>
            <a:endParaRPr sz="1700" b="1" i="0" u="none" strike="noStrike" cap="none">
              <a:solidFill>
                <a:srgbClr val="C11521"/>
              </a:solidFill>
              <a:latin typeface="Lato"/>
              <a:ea typeface="Lato"/>
              <a:cs typeface="Lato"/>
              <a:sym typeface="Lato"/>
            </a:endParaRPr>
          </a:p>
        </p:txBody>
      </p:sp>
      <p:pic>
        <p:nvPicPr>
          <p:cNvPr id="1729" name="Google Shape;1729;p149" descr="Lixar-logo.png"/>
          <p:cNvPicPr preferRelativeResize="0"/>
          <p:nvPr/>
        </p:nvPicPr>
        <p:blipFill rotWithShape="1">
          <a:blip r:embed="rId3">
            <a:alphaModFix/>
          </a:blip>
          <a:srcRect/>
          <a:stretch/>
        </p:blipFill>
        <p:spPr>
          <a:xfrm>
            <a:off x="3782873" y="1715550"/>
            <a:ext cx="1561103" cy="104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540" name="Google Shape;540;p9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Review Cosmos DB</a:t>
            </a:r>
            <a:r>
              <a:rPr lang="en" sz="1600" dirty="0">
                <a:solidFill>
                  <a:srgbClr val="595959"/>
                </a:solidFill>
                <a:latin typeface="Lato"/>
                <a:ea typeface="Lato"/>
                <a:cs typeface="Lato"/>
                <a:sym typeface="Lato"/>
              </a:rPr>
              <a:t>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541" name="Google Shape;541;p9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542" name="Google Shape;542;p9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5"/>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9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Overview </a:t>
            </a:r>
            <a:endParaRPr sz="1700" b="0" i="0" u="none" strike="noStrike" cap="none">
              <a:solidFill>
                <a:srgbClr val="BB2938"/>
              </a:solidFill>
              <a:latin typeface="Lato"/>
              <a:ea typeface="Lato"/>
              <a:cs typeface="Lato"/>
              <a:sym typeface="Lato"/>
            </a:endParaRPr>
          </a:p>
        </p:txBody>
      </p:sp>
      <p:sp>
        <p:nvSpPr>
          <p:cNvPr id="549" name="Google Shape;549;p95"/>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550" name="Google Shape;550;p9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551" name="Google Shape;551;p95"/>
          <p:cNvPicPr preferRelativeResize="0"/>
          <p:nvPr/>
        </p:nvPicPr>
        <p:blipFill>
          <a:blip r:embed="rId4">
            <a:alphaModFix/>
          </a:blip>
          <a:stretch>
            <a:fillRect/>
          </a:stretch>
        </p:blipFill>
        <p:spPr>
          <a:xfrm>
            <a:off x="2564700" y="850208"/>
            <a:ext cx="6405299" cy="35860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6"/>
          <p:cNvSpPr/>
          <p:nvPr/>
        </p:nvSpPr>
        <p:spPr>
          <a:xfrm>
            <a:off x="289067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9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Turnkey Global Distribution</a:t>
            </a:r>
            <a:endParaRPr sz="1700" b="0" i="0" u="none" strike="noStrike" cap="none">
              <a:solidFill>
                <a:srgbClr val="BB2938"/>
              </a:solidFill>
              <a:latin typeface="Lato"/>
              <a:ea typeface="Lato"/>
              <a:cs typeface="Lato"/>
              <a:sym typeface="Lato"/>
            </a:endParaRPr>
          </a:p>
        </p:txBody>
      </p:sp>
      <p:pic>
        <p:nvPicPr>
          <p:cNvPr id="558" name="Google Shape;558;p96"/>
          <p:cNvPicPr preferRelativeResize="0"/>
          <p:nvPr/>
        </p:nvPicPr>
        <p:blipFill rotWithShape="1">
          <a:blip r:embed="rId3">
            <a:alphaModFix/>
          </a:blip>
          <a:srcRect/>
          <a:stretch/>
        </p:blipFill>
        <p:spPr>
          <a:xfrm>
            <a:off x="125825" y="1826675"/>
            <a:ext cx="2368826" cy="1304125"/>
          </a:xfrm>
          <a:prstGeom prst="rect">
            <a:avLst/>
          </a:prstGeom>
          <a:noFill/>
          <a:ln>
            <a:noFill/>
          </a:ln>
        </p:spPr>
      </p:pic>
      <p:sp>
        <p:nvSpPr>
          <p:cNvPr id="559" name="Google Shape;559;p96"/>
          <p:cNvSpPr txBox="1"/>
          <p:nvPr/>
        </p:nvSpPr>
        <p:spPr>
          <a:xfrm>
            <a:off x="3279925" y="1096550"/>
            <a:ext cx="4812300" cy="3566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Worldwide presence as a Foundational Azure service</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multi-region replication</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Multi-homing APIs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Manual and automatic failovers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Designed for High Availability</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lnSpc>
                <a:spcPct val="10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Large scale database backed by HDFS</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2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4901</Words>
  <Application>Microsoft Office PowerPoint</Application>
  <PresentationFormat>On-screen Show (16:9)</PresentationFormat>
  <Paragraphs>1013</Paragraphs>
  <Slides>62</Slides>
  <Notes>62</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62</vt:i4>
      </vt:variant>
    </vt:vector>
  </HeadingPairs>
  <TitlesOfParts>
    <vt:vector size="75" baseType="lpstr">
      <vt:lpstr>Quattrocento Sans</vt:lpstr>
      <vt:lpstr>Arial</vt:lpstr>
      <vt:lpstr>Lato</vt:lpstr>
      <vt:lpstr>Helvetica Neue</vt:lpstr>
      <vt:lpstr>Calibri</vt:lpstr>
      <vt:lpstr>Simple Light</vt:lpstr>
      <vt:lpstr>Office Theme</vt:lpstr>
      <vt:lpstr>Office Theme</vt:lpstr>
      <vt:lpstr>Office Theme</vt:lpstr>
      <vt:lpstr>Office Theme</vt:lpstr>
      <vt:lpstr>Office Theme</vt:lpstr>
      <vt:lpstr>Office Theme</vt:lpstr>
      <vt:lpstr>Office Theme</vt:lpstr>
      <vt:lpstr>PowerPoint Presentation</vt:lpstr>
      <vt:lpstr>AGENDA</vt:lpstr>
      <vt:lpstr>LIXAR     Top end-to-end Azure and AI partner in Canada</vt:lpstr>
      <vt:lpstr>LIXAR INDUSTRY FOCUS</vt:lpstr>
      <vt:lpstr>LIXAR TECH PILLARS</vt:lpstr>
      <vt:lpstr>At LIXAR YOU’RE HIRING A TEAM</vt:lpstr>
      <vt:lpstr>AGENDA</vt:lpstr>
      <vt:lpstr>Cosmos DB Overview </vt:lpstr>
      <vt:lpstr>Turnkey Global Distribution</vt:lpstr>
      <vt:lpstr>Guaranteed low latency at P99 (99th percentile)</vt:lpstr>
      <vt:lpstr>Multiple, well-defined consistency choices</vt:lpstr>
      <vt:lpstr>Elastically scalable storage and throughput</vt:lpstr>
      <vt:lpstr>Elastically scalable storage and throughput</vt:lpstr>
      <vt:lpstr>Schema-agnostic, automatic indexing</vt:lpstr>
      <vt:lpstr>Multi-model, multi-API</vt:lpstr>
      <vt:lpstr>AGENDA</vt:lpstr>
      <vt:lpstr>Resource Hierarchy </vt:lpstr>
      <vt:lpstr>Resource Hierarchy </vt:lpstr>
      <vt:lpstr>AGENDA</vt:lpstr>
      <vt:lpstr>LAB 1 - Querying Cosmo DB</vt:lpstr>
      <vt:lpstr>LAB 1 - Querying Cosmo DB</vt:lpstr>
      <vt:lpstr>LAB 1 - Querying Cosmo DB</vt:lpstr>
      <vt:lpstr>LAB 1 - Querying Cosmo DB</vt:lpstr>
      <vt:lpstr>LAB 1 - Querying Cosmo DB</vt:lpstr>
      <vt:lpstr>LAB 1 - Querying Cosmo DB</vt:lpstr>
      <vt:lpstr>LAB 1 - Querying Cosmo DB</vt:lpstr>
      <vt:lpstr>AGENDA</vt:lpstr>
      <vt:lpstr>Request Units</vt:lpstr>
      <vt:lpstr>Request Units</vt:lpstr>
      <vt:lpstr>Request Units</vt:lpstr>
      <vt:lpstr>AGENDA</vt:lpstr>
      <vt:lpstr>Partitions  </vt:lpstr>
      <vt:lpstr>Partitions Scheme - Top Most Design Decision </vt:lpstr>
      <vt:lpstr>Partitions </vt:lpstr>
      <vt:lpstr>Partitions - Best Practices</vt:lpstr>
      <vt:lpstr>Partitions - Best Practices</vt:lpstr>
      <vt:lpstr>AGENDA</vt:lpstr>
      <vt:lpstr>Data Modeling</vt:lpstr>
      <vt:lpstr>Data Modeling  - The document way</vt:lpstr>
      <vt:lpstr>AGENDA</vt:lpstr>
      <vt:lpstr>Change Feed</vt:lpstr>
      <vt:lpstr>LAB 2 - Change Feed</vt:lpstr>
      <vt:lpstr>Change Feed Processor Library</vt:lpstr>
      <vt:lpstr>Change Feed Processor Library - Behind the Scenes</vt:lpstr>
      <vt:lpstr>AGENDA</vt:lpstr>
      <vt:lpstr>Spark Connector</vt:lpstr>
      <vt:lpstr>LAB 3 - Spark Connector Lab</vt:lpstr>
      <vt:lpstr>AGENDA</vt:lpstr>
      <vt:lpstr>Troubleshooting 429s - Rate Limited Calls</vt:lpstr>
      <vt:lpstr>Troubleshooting 429s - Rate Limited Calls</vt:lpstr>
      <vt:lpstr>Troubleshooting 429s - Rate Limited Calls</vt:lpstr>
      <vt:lpstr>Troubleshooting Query Performance</vt:lpstr>
      <vt:lpstr>Troubleshooting Query Performance</vt:lpstr>
      <vt:lpstr>Troubleshooting Ingestion Performance</vt:lpstr>
      <vt:lpstr>AGENDA</vt:lpstr>
      <vt:lpstr>Security</vt:lpstr>
      <vt:lpstr>Security</vt:lpstr>
      <vt:lpstr>AGENDA</vt:lpstr>
      <vt:lpstr>Cosmos DB  Use Cases</vt:lpstr>
      <vt:lpstr>Cosmos DB  Use Cases</vt:lpstr>
      <vt:lpstr>OUR AZURE EXPERIENCE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Francois Boucher</cp:lastModifiedBy>
  <cp:revision>4</cp:revision>
  <dcterms:modified xsi:type="dcterms:W3CDTF">2018-10-10T15:03:04Z</dcterms:modified>
</cp:coreProperties>
</file>